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24"/>
  </p:notesMasterIdLst>
  <p:handoutMasterIdLst>
    <p:handoutMasterId r:id="rId25"/>
  </p:handoutMasterIdLst>
  <p:sldIdLst>
    <p:sldId id="1567" r:id="rId6"/>
    <p:sldId id="2068" r:id="rId7"/>
    <p:sldId id="2067" r:id="rId8"/>
    <p:sldId id="2076136307" r:id="rId9"/>
    <p:sldId id="2134805608" r:id="rId10"/>
    <p:sldId id="2076136388" r:id="rId11"/>
    <p:sldId id="2134805604" r:id="rId12"/>
    <p:sldId id="2076136379" r:id="rId13"/>
    <p:sldId id="2076136392" r:id="rId14"/>
    <p:sldId id="2134805609" r:id="rId15"/>
    <p:sldId id="2076137639" r:id="rId16"/>
    <p:sldId id="2134805606" r:id="rId17"/>
    <p:sldId id="2134805599" r:id="rId18"/>
    <p:sldId id="2076136368" r:id="rId19"/>
    <p:sldId id="2076135999" r:id="rId20"/>
    <p:sldId id="277" r:id="rId21"/>
    <p:sldId id="2134805605" r:id="rId22"/>
    <p:sldId id="1590"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076136388"/>
            <p14:sldId id="2134805604"/>
            <p14:sldId id="2076136379"/>
            <p14:sldId id="2076136392"/>
            <p14:sldId id="2134805609"/>
            <p14:sldId id="2076137639"/>
            <p14:sldId id="2134805606"/>
            <p14:sldId id="2134805599"/>
            <p14:sldId id="2076136368"/>
            <p14:sldId id="2076135999"/>
          </p14:sldIdLst>
        </p14:section>
        <p14:section name="Extra Slides" id="{ECE1F6A5-BC29-4DB6-90D2-9DF35664B42A}">
          <p14:sldIdLst>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EBD"/>
    <a:srgbClr val="7057FF"/>
    <a:srgbClr val="FFFFFF"/>
    <a:srgbClr val="781871"/>
    <a:srgbClr val="6D6BC5"/>
    <a:srgbClr val="0D4778"/>
    <a:srgbClr val="0A375E"/>
    <a:srgbClr val="E9643B"/>
    <a:srgbClr val="EB734D"/>
    <a:srgbClr val="2E3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1E8EC1-6CD0-4CE7-9F70-018B2407D72C}" v="82" dt="2022-07-21T13:37:14.326"/>
    <p1510:client id="{8E009904-7EF2-472A-B4E8-9450E19E3E7A}" v="52" dt="2022-07-21T23:24:42.289"/>
    <p1510:client id="{D83E2DBB-FEAA-431B-97AE-C0769441A46C}" v="123" dt="2022-07-21T12:54:40.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48" y="4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Benson" userId="d38b912c-55d0-44ce-a085-5a039627a8b5" providerId="ADAL" clId="{8E009904-7EF2-472A-B4E8-9450E19E3E7A}"/>
    <pc:docChg chg="undo custSel delSld modSld modSection">
      <pc:chgData name="Andrew Benson" userId="d38b912c-55d0-44ce-a085-5a039627a8b5" providerId="ADAL" clId="{8E009904-7EF2-472A-B4E8-9450E19E3E7A}" dt="2022-07-21T23:24:42.288" v="196" actId="1035"/>
      <pc:docMkLst>
        <pc:docMk/>
      </pc:docMkLst>
      <pc:sldChg chg="addSp delSp mod addAnim delAnim">
        <pc:chgData name="Andrew Benson" userId="d38b912c-55d0-44ce-a085-5a039627a8b5" providerId="ADAL" clId="{8E009904-7EF2-472A-B4E8-9450E19E3E7A}" dt="2022-07-21T17:09:58.026" v="1" actId="478"/>
        <pc:sldMkLst>
          <pc:docMk/>
          <pc:sldMk cId="287163252" sldId="1567"/>
        </pc:sldMkLst>
        <pc:spChg chg="add del">
          <ac:chgData name="Andrew Benson" userId="d38b912c-55d0-44ce-a085-5a039627a8b5" providerId="ADAL" clId="{8E009904-7EF2-472A-B4E8-9450E19E3E7A}" dt="2022-07-21T17:09:58.026" v="1" actId="478"/>
          <ac:spMkLst>
            <pc:docMk/>
            <pc:sldMk cId="287163252" sldId="1567"/>
            <ac:spMk id="4" creationId="{6D6A38F4-1DB0-4D3C-9D51-31CF9A1427E5}"/>
          </ac:spMkLst>
        </pc:spChg>
      </pc:sldChg>
      <pc:sldChg chg="del">
        <pc:chgData name="Andrew Benson" userId="d38b912c-55d0-44ce-a085-5a039627a8b5" providerId="ADAL" clId="{8E009904-7EF2-472A-B4E8-9450E19E3E7A}" dt="2022-07-21T17:13:54.390" v="3" actId="47"/>
        <pc:sldMkLst>
          <pc:docMk/>
          <pc:sldMk cId="2007154274" sldId="1648"/>
        </pc:sldMkLst>
      </pc:sldChg>
      <pc:sldChg chg="del">
        <pc:chgData name="Andrew Benson" userId="d38b912c-55d0-44ce-a085-5a039627a8b5" providerId="ADAL" clId="{8E009904-7EF2-472A-B4E8-9450E19E3E7A}" dt="2022-07-21T17:14:05.996" v="7" actId="47"/>
        <pc:sldMkLst>
          <pc:docMk/>
          <pc:sldMk cId="1855247561" sldId="1649"/>
        </pc:sldMkLst>
      </pc:sldChg>
      <pc:sldChg chg="del">
        <pc:chgData name="Andrew Benson" userId="d38b912c-55d0-44ce-a085-5a039627a8b5" providerId="ADAL" clId="{8E009904-7EF2-472A-B4E8-9450E19E3E7A}" dt="2022-07-21T17:14:22.371" v="13" actId="47"/>
        <pc:sldMkLst>
          <pc:docMk/>
          <pc:sldMk cId="4005377379" sldId="3340"/>
        </pc:sldMkLst>
      </pc:sldChg>
      <pc:sldChg chg="modSp mod">
        <pc:chgData name="Andrew Benson" userId="d38b912c-55d0-44ce-a085-5a039627a8b5" providerId="ADAL" clId="{8E009904-7EF2-472A-B4E8-9450E19E3E7A}" dt="2022-07-21T23:24:42.288" v="196" actId="1035"/>
        <pc:sldMkLst>
          <pc:docMk/>
          <pc:sldMk cId="1056590613" sldId="2076135999"/>
        </pc:sldMkLst>
        <pc:spChg chg="mod">
          <ac:chgData name="Andrew Benson" userId="d38b912c-55d0-44ce-a085-5a039627a8b5" providerId="ADAL" clId="{8E009904-7EF2-472A-B4E8-9450E19E3E7A}" dt="2022-07-21T23:24:24.600" v="183" actId="1076"/>
          <ac:spMkLst>
            <pc:docMk/>
            <pc:sldMk cId="1056590613" sldId="2076135999"/>
            <ac:spMk id="10" creationId="{2F9D74B7-8175-43F4-B9E3-807C4AE2FA45}"/>
          </ac:spMkLst>
        </pc:spChg>
        <pc:picChg chg="mod">
          <ac:chgData name="Andrew Benson" userId="d38b912c-55d0-44ce-a085-5a039627a8b5" providerId="ADAL" clId="{8E009904-7EF2-472A-B4E8-9450E19E3E7A}" dt="2022-07-21T23:24:36.126" v="194" actId="1036"/>
          <ac:picMkLst>
            <pc:docMk/>
            <pc:sldMk cId="1056590613" sldId="2076135999"/>
            <ac:picMk id="8" creationId="{CF855FB9-ACF4-4E5B-BB62-3566630F97FC}"/>
          </ac:picMkLst>
        </pc:picChg>
        <pc:picChg chg="mod">
          <ac:chgData name="Andrew Benson" userId="d38b912c-55d0-44ce-a085-5a039627a8b5" providerId="ADAL" clId="{8E009904-7EF2-472A-B4E8-9450E19E3E7A}" dt="2022-07-21T23:24:42.288" v="196" actId="1035"/>
          <ac:picMkLst>
            <pc:docMk/>
            <pc:sldMk cId="1056590613" sldId="2076135999"/>
            <ac:picMk id="13" creationId="{5A269806-1B40-1474-9AA5-E8DFA39A0220}"/>
          </ac:picMkLst>
        </pc:picChg>
        <pc:picChg chg="mod">
          <ac:chgData name="Andrew Benson" userId="d38b912c-55d0-44ce-a085-5a039627a8b5" providerId="ADAL" clId="{8E009904-7EF2-472A-B4E8-9450E19E3E7A}" dt="2022-07-21T18:11:47.137" v="175" actId="1035"/>
          <ac:picMkLst>
            <pc:docMk/>
            <pc:sldMk cId="1056590613" sldId="2076135999"/>
            <ac:picMk id="14" creationId="{A857AB79-07CB-21C8-27A3-97475E3A3A14}"/>
          </ac:picMkLst>
        </pc:picChg>
      </pc:sldChg>
      <pc:sldChg chg="del">
        <pc:chgData name="Andrew Benson" userId="d38b912c-55d0-44ce-a085-5a039627a8b5" providerId="ADAL" clId="{8E009904-7EF2-472A-B4E8-9450E19E3E7A}" dt="2022-07-21T17:14:10.213" v="9" actId="47"/>
        <pc:sldMkLst>
          <pc:docMk/>
          <pc:sldMk cId="3212148701" sldId="2076136274"/>
        </pc:sldMkLst>
      </pc:sldChg>
      <pc:sldChg chg="del">
        <pc:chgData name="Andrew Benson" userId="d38b912c-55d0-44ce-a085-5a039627a8b5" providerId="ADAL" clId="{8E009904-7EF2-472A-B4E8-9450E19E3E7A}" dt="2022-07-21T17:14:11.587" v="10" actId="47"/>
        <pc:sldMkLst>
          <pc:docMk/>
          <pc:sldMk cId="1042411426" sldId="2076136275"/>
        </pc:sldMkLst>
      </pc:sldChg>
      <pc:sldChg chg="del">
        <pc:chgData name="Andrew Benson" userId="d38b912c-55d0-44ce-a085-5a039627a8b5" providerId="ADAL" clId="{8E009904-7EF2-472A-B4E8-9450E19E3E7A}" dt="2022-07-21T17:14:13.978" v="11" actId="47"/>
        <pc:sldMkLst>
          <pc:docMk/>
          <pc:sldMk cId="3779847062" sldId="2076136374"/>
        </pc:sldMkLst>
      </pc:sldChg>
      <pc:sldChg chg="del">
        <pc:chgData name="Andrew Benson" userId="d38b912c-55d0-44ce-a085-5a039627a8b5" providerId="ADAL" clId="{8E009904-7EF2-472A-B4E8-9450E19E3E7A}" dt="2022-07-21T17:14:07.687" v="8" actId="47"/>
        <pc:sldMkLst>
          <pc:docMk/>
          <pc:sldMk cId="1884761934" sldId="2076136381"/>
        </pc:sldMkLst>
      </pc:sldChg>
      <pc:sldChg chg="del">
        <pc:chgData name="Andrew Benson" userId="d38b912c-55d0-44ce-a085-5a039627a8b5" providerId="ADAL" clId="{8E009904-7EF2-472A-B4E8-9450E19E3E7A}" dt="2022-07-21T17:13:56.214" v="4" actId="47"/>
        <pc:sldMkLst>
          <pc:docMk/>
          <pc:sldMk cId="566393320" sldId="2076136397"/>
        </pc:sldMkLst>
      </pc:sldChg>
      <pc:sldChg chg="del">
        <pc:chgData name="Andrew Benson" userId="d38b912c-55d0-44ce-a085-5a039627a8b5" providerId="ADAL" clId="{8E009904-7EF2-472A-B4E8-9450E19E3E7A}" dt="2022-07-21T17:13:57.187" v="5" actId="47"/>
        <pc:sldMkLst>
          <pc:docMk/>
          <pc:sldMk cId="2728924363" sldId="2076136398"/>
        </pc:sldMkLst>
      </pc:sldChg>
      <pc:sldChg chg="del">
        <pc:chgData name="Andrew Benson" userId="d38b912c-55d0-44ce-a085-5a039627a8b5" providerId="ADAL" clId="{8E009904-7EF2-472A-B4E8-9450E19E3E7A}" dt="2022-07-21T17:14:19.370" v="12" actId="47"/>
        <pc:sldMkLst>
          <pc:docMk/>
          <pc:sldMk cId="4001284136" sldId="2134805598"/>
        </pc:sldMkLst>
      </pc:sldChg>
      <pc:sldChg chg="del">
        <pc:chgData name="Andrew Benson" userId="d38b912c-55d0-44ce-a085-5a039627a8b5" providerId="ADAL" clId="{8E009904-7EF2-472A-B4E8-9450E19E3E7A}" dt="2022-07-21T17:13:58.613" v="6" actId="47"/>
        <pc:sldMkLst>
          <pc:docMk/>
          <pc:sldMk cId="1988530730" sldId="2134805607"/>
        </pc:sldMkLst>
      </pc:sldChg>
      <pc:sldChg chg="del">
        <pc:chgData name="Andrew Benson" userId="d38b912c-55d0-44ce-a085-5a039627a8b5" providerId="ADAL" clId="{8E009904-7EF2-472A-B4E8-9450E19E3E7A}" dt="2022-07-21T17:13:48.575" v="2" actId="47"/>
        <pc:sldMkLst>
          <pc:docMk/>
          <pc:sldMk cId="1132672795" sldId="21348056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7/21/2022 4:24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7/21/2022 4:24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7/21/2022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7/21/2022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12</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7/21/2022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16</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7/21/2022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7/21/2022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8</a:t>
            </a:fld>
            <a:endParaRPr lang="en-US"/>
          </a:p>
        </p:txBody>
      </p:sp>
    </p:spTree>
    <p:extLst>
      <p:ext uri="{BB962C8B-B14F-4D97-AF65-F5344CB8AC3E}">
        <p14:creationId xmlns:p14="http://schemas.microsoft.com/office/powerpoint/2010/main" val="1730122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7/21/2022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7/21/2022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79213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7/21/2022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crosoft/PowerPlatformConnectors/wiki/Top-Connector-Asks"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24.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hyperlink" Target="https://el.wikipedia.org/wiki/Python" TargetMode="External"/><Relationship Id="rId18" Type="http://schemas.openxmlformats.org/officeDocument/2006/relationships/image" Target="../media/image57.jpeg"/><Relationship Id="rId3" Type="http://schemas.openxmlformats.org/officeDocument/2006/relationships/image" Target="../media/image48.png"/><Relationship Id="rId21" Type="http://schemas.openxmlformats.org/officeDocument/2006/relationships/hyperlink" Target="https://aka.ms/m365-samples" TargetMode="External"/><Relationship Id="rId7" Type="http://schemas.microsoft.com/office/2007/relationships/hdphoto" Target="../media/hdphoto1.wdp"/><Relationship Id="rId12" Type="http://schemas.openxmlformats.org/officeDocument/2006/relationships/image" Target="../media/image54.png"/><Relationship Id="rId17" Type="http://schemas.openxmlformats.org/officeDocument/2006/relationships/hyperlink" Target="https://blog.jeremylikness.com/blog/2019-03-05_typescript-for-javascript-developers-by-refactoring-part-1-of-2/" TargetMode="External"/><Relationship Id="rId25"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6.jpeg"/><Relationship Id="rId20" Type="http://schemas.openxmlformats.org/officeDocument/2006/relationships/hyperlink" Target="https://aka.ms/tab-meeting-stageview-vote-movie-fluid" TargetMode="External"/><Relationship Id="rId1" Type="http://schemas.openxmlformats.org/officeDocument/2006/relationships/slideLayout" Target="../slideLayouts/slideLayout34.xml"/><Relationship Id="rId6" Type="http://schemas.openxmlformats.org/officeDocument/2006/relationships/image" Target="../media/image51.png"/><Relationship Id="rId11" Type="http://schemas.openxmlformats.org/officeDocument/2006/relationships/hyperlink" Target="https://www.techcentral.ie/4L5Jj" TargetMode="External"/><Relationship Id="rId24" Type="http://schemas.openxmlformats.org/officeDocument/2006/relationships/hyperlink" Target="https://mmsharepoint.wordpress.com/" TargetMode="External"/><Relationship Id="rId5" Type="http://schemas.openxmlformats.org/officeDocument/2006/relationships/image" Target="../media/image50.svg"/><Relationship Id="rId15" Type="http://schemas.openxmlformats.org/officeDocument/2006/relationships/hyperlink" Target="http://commons.wikimedia.org/wiki/File%3AJavaScript-logo.png" TargetMode="External"/><Relationship Id="rId23" Type="http://schemas.openxmlformats.org/officeDocument/2006/relationships/image" Target="../media/image59.jpeg"/><Relationship Id="rId10" Type="http://schemas.openxmlformats.org/officeDocument/2006/relationships/image" Target="../media/image53.jpeg"/><Relationship Id="rId19" Type="http://schemas.openxmlformats.org/officeDocument/2006/relationships/image" Target="../media/image58.jpeg"/><Relationship Id="rId4" Type="http://schemas.openxmlformats.org/officeDocument/2006/relationships/image" Target="../media/image49.png"/><Relationship Id="rId9" Type="http://schemas.openxmlformats.org/officeDocument/2006/relationships/hyperlink" Target="https://unterrichten.zum.de/wiki/Java" TargetMode="External"/><Relationship Id="rId14" Type="http://schemas.openxmlformats.org/officeDocument/2006/relationships/image" Target="../media/image55.png"/><Relationship Id="rId22" Type="http://schemas.openxmlformats.org/officeDocument/2006/relationships/hyperlink" Target="https://aka.ms/teams-sample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hyperlink" Target="http://aka.ms/powerplatform-samples" TargetMode="External"/><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svg"/></Relationships>
</file>

<file path=ppt/slides/_rels/slide1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34.xml"/><Relationship Id="rId4" Type="http://schemas.openxmlformats.org/officeDocument/2006/relationships/image" Target="../media/image73.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image" Target="../media/image12.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hyperlink" Target="https://aka.ms/mgt/issues" TargetMode="External"/><Relationship Id="rId5" Type="http://schemas.openxmlformats.org/officeDocument/2006/relationships/hyperlink" Target="https://aka.ms/mgt/samples" TargetMode="External"/><Relationship Id="rId10" Type="http://schemas.openxmlformats.org/officeDocument/2006/relationships/image" Target="../media/image42.gif"/><Relationship Id="rId4" Type="http://schemas.openxmlformats.org/officeDocument/2006/relationships/hyperlink" Target="https://aka.ms/mgt/v2.6.0" TargetMode="External"/><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dirty="0"/>
              <a:t>July 21</a:t>
            </a:r>
            <a:r>
              <a:rPr lang="en-US" baseline="30000" dirty="0"/>
              <a:t>st</a:t>
            </a:r>
            <a:r>
              <a:rPr lang="en-US" dirty="0"/>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908207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51 Awesome Independent Publishers!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153 Independent Publisher connectors!</a:t>
            </a:r>
            <a:endParaRPr lang="en-US" sz="1200" dirty="0"/>
          </a:p>
          <a:p>
            <a:pPr marL="285750" lvl="1" indent="-285750">
              <a:lnSpc>
                <a:spcPct val="90000"/>
              </a:lnSpc>
              <a:spcBef>
                <a:spcPct val="20000"/>
              </a:spcBef>
              <a:buFont typeface="Arial,Sans-Serif"/>
              <a:buChar char="•"/>
              <a:defRPr/>
            </a:pPr>
            <a:r>
              <a:rPr lang="en-US" sz="1400" b="1" dirty="0">
                <a:solidFill>
                  <a:schemeClr val="tx1"/>
                </a:solidFill>
                <a:cs typeface="Segoe UI"/>
              </a:rPr>
              <a:t>New connector submissions:</a:t>
            </a:r>
          </a:p>
          <a:p>
            <a:pPr marL="751840" lvl="2" indent="-285750">
              <a:lnSpc>
                <a:spcPct val="90000"/>
              </a:lnSpc>
              <a:spcBef>
                <a:spcPct val="20000"/>
              </a:spcBef>
              <a:buFont typeface="Arial,Sans-Serif"/>
              <a:buChar char="•"/>
              <a:defRPr/>
            </a:pPr>
            <a:r>
              <a:rPr lang="en-US" sz="1400" b="1" dirty="0">
                <a:solidFill>
                  <a:schemeClr val="tx1"/>
                </a:solidFill>
                <a:cs typeface="Segoe UI"/>
              </a:rPr>
              <a:t>Harold Anderson- SOS Inventory</a:t>
            </a: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ConvertKit</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Every</a:t>
            </a: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File.io</a:t>
            </a:r>
          </a:p>
          <a:p>
            <a:pPr marL="751840" lvl="2" indent="-285750">
              <a:lnSpc>
                <a:spcPct val="90000"/>
              </a:lnSpc>
              <a:spcBef>
                <a:spcPct val="20000"/>
              </a:spcBef>
              <a:buFont typeface="Arial,Sans-Serif"/>
              <a:buChar char="•"/>
              <a:defRPr/>
            </a:pPr>
            <a:r>
              <a:rPr lang="en-US" sz="1400" b="1" dirty="0">
                <a:solidFill>
                  <a:schemeClr val="tx1"/>
                </a:solidFill>
                <a:cs typeface="Segoe UI"/>
              </a:rPr>
              <a:t>Troy </a:t>
            </a:r>
            <a:r>
              <a:rPr lang="en-US" sz="1400" b="1" dirty="0" err="1">
                <a:solidFill>
                  <a:schemeClr val="tx1"/>
                </a:solidFill>
                <a:cs typeface="Segoe UI"/>
              </a:rPr>
              <a:t>Tayor</a:t>
            </a:r>
            <a:r>
              <a:rPr lang="en-US" sz="1400" b="1" dirty="0">
                <a:solidFill>
                  <a:schemeClr val="tx1"/>
                </a:solidFill>
                <a:cs typeface="Segoe UI"/>
              </a:rPr>
              <a:t>- </a:t>
            </a:r>
            <a:r>
              <a:rPr lang="en-US" sz="1400" dirty="0">
                <a:solidFill>
                  <a:schemeClr val="tx1"/>
                </a:solidFill>
                <a:cs typeface="Segoe UI"/>
              </a:rPr>
              <a:t>RescueGroups.org</a:t>
            </a:r>
          </a:p>
          <a:p>
            <a:pPr marL="751840" lvl="2" indent="-285750">
              <a:lnSpc>
                <a:spcPct val="90000"/>
              </a:lnSpc>
              <a:spcBef>
                <a:spcPct val="20000"/>
              </a:spcBef>
              <a:buFont typeface="Arial,Sans-Serif"/>
              <a:buChar char="•"/>
              <a:defRPr/>
            </a:pPr>
            <a:r>
              <a:rPr lang="en-US" sz="1400" b="1" dirty="0">
                <a:solidFill>
                  <a:schemeClr val="tx1"/>
                </a:solidFill>
                <a:cs typeface="Segoe UI"/>
              </a:rPr>
              <a:t>Troy </a:t>
            </a:r>
            <a:r>
              <a:rPr lang="en-US" sz="1400" b="1" dirty="0" err="1">
                <a:solidFill>
                  <a:schemeClr val="tx1"/>
                </a:solidFill>
                <a:cs typeface="Segoe UI"/>
              </a:rPr>
              <a:t>Tayor</a:t>
            </a:r>
            <a:r>
              <a:rPr lang="en-US" sz="1400" b="1" dirty="0">
                <a:solidFill>
                  <a:schemeClr val="tx1"/>
                </a:solidFill>
                <a:cs typeface="Segoe UI"/>
              </a:rPr>
              <a:t>- </a:t>
            </a:r>
            <a:r>
              <a:rPr lang="en-US" sz="1400" dirty="0" err="1">
                <a:solidFill>
                  <a:schemeClr val="tx1"/>
                </a:solidFill>
                <a:cs typeface="Segoe UI"/>
              </a:rPr>
              <a:t>SchoolDigger</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SignUpGenius</a:t>
            </a:r>
            <a:endParaRPr lang="en-US" sz="1400" dirty="0">
              <a:solidFill>
                <a:schemeClr val="tx1"/>
              </a:solidFill>
              <a:cs typeface="Segoe UI"/>
            </a:endParaRPr>
          </a:p>
          <a:p>
            <a:pPr marL="751840"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err="1">
                <a:solidFill>
                  <a:schemeClr val="tx1"/>
                </a:solidFill>
                <a:cs typeface="Segoe UI"/>
              </a:rPr>
              <a:t>Zenler</a:t>
            </a:r>
            <a:endParaRPr lang="en-US" sz="1400" dirty="0">
              <a:solidFill>
                <a:schemeClr val="tx1"/>
              </a:solidFill>
              <a:cs typeface="Segoe UI"/>
            </a:endParaRP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0" lvl="1">
              <a:lnSpc>
                <a:spcPct val="90000"/>
              </a:lnSpc>
              <a:spcBef>
                <a:spcPct val="20000"/>
              </a:spcBef>
              <a:defRPr/>
            </a:pPr>
            <a:r>
              <a:rPr lang="en-US" sz="1400" b="1" dirty="0">
                <a:solidFill>
                  <a:schemeClr val="tx1"/>
                </a:solidFill>
                <a:latin typeface="Segoe UI"/>
                <a:cs typeface="Segoe UI"/>
              </a:rPr>
              <a:t>Become an Independent Publisher by building one of these connectors: </a:t>
            </a:r>
            <a:r>
              <a:rPr lang="en-US" sz="1400" b="1" dirty="0">
                <a:hlinkClick r:id="rId3"/>
              </a:rPr>
              <a:t>Top Connector Asks · </a:t>
            </a:r>
            <a:r>
              <a:rPr lang="en-US" sz="1400" b="1" dirty="0" err="1">
                <a:hlinkClick r:id="rId3"/>
              </a:rPr>
              <a:t>microsoft</a:t>
            </a:r>
            <a:r>
              <a:rPr lang="en-US" sz="1400" b="1" dirty="0">
                <a:hlinkClick r:id="rId3"/>
              </a:rPr>
              <a:t>/</a:t>
            </a:r>
            <a:r>
              <a:rPr lang="en-US" sz="1400" b="1" dirty="0" err="1">
                <a:hlinkClick r:id="rId3"/>
              </a:rPr>
              <a:t>PowerPlatformConnectors</a:t>
            </a:r>
            <a:r>
              <a:rPr lang="en-US" sz="1400" b="1" dirty="0">
                <a:hlinkClick r:id="rId3"/>
              </a:rPr>
              <a:t> Wiki (github.com)</a:t>
            </a:r>
            <a:endParaRPr lang="en-US" sz="1400" b="1" dirty="0"/>
          </a:p>
          <a:p>
            <a:pPr marL="0" lvl="1">
              <a:lnSpc>
                <a:spcPct val="90000"/>
              </a:lnSpc>
              <a:spcBef>
                <a:spcPct val="20000"/>
              </a:spcBef>
              <a:defRPr/>
            </a:pPr>
            <a:r>
              <a:rPr lang="en-US" sz="1400" b="1" dirty="0">
                <a:solidFill>
                  <a:schemeClr val="tx1"/>
                </a:solidFill>
              </a:rPr>
              <a:t>OR</a:t>
            </a:r>
          </a:p>
          <a:p>
            <a:pPr marL="0" lvl="1">
              <a:lnSpc>
                <a:spcPct val="90000"/>
              </a:lnSpc>
              <a:spcBef>
                <a:spcPct val="20000"/>
              </a:spcBef>
              <a:defRPr/>
            </a:pPr>
            <a:r>
              <a:rPr lang="en-US" sz="1400" b="1" dirty="0">
                <a:solidFill>
                  <a:schemeClr val="tx1"/>
                </a:solidFill>
              </a:rPr>
              <a:t>By adding more functionality to one of the existing Independent Publisher connectors on the Power Platform</a:t>
            </a:r>
          </a:p>
          <a:p>
            <a:pPr marL="0" lvl="1">
              <a:lnSpc>
                <a:spcPct val="90000"/>
              </a:lnSpc>
              <a:spcBef>
                <a:spcPct val="20000"/>
              </a:spcBef>
              <a:defRPr/>
            </a:pPr>
            <a:endParaRPr lang="en-US" sz="1400" b="1" dirty="0">
              <a:solidFill>
                <a:schemeClr val="tx1"/>
              </a:solidFill>
            </a:endParaRPr>
          </a:p>
          <a:p>
            <a:pPr marL="0" lvl="1">
              <a:lnSpc>
                <a:spcPct val="90000"/>
              </a:lnSpc>
              <a:spcBef>
                <a:spcPct val="20000"/>
              </a:spcBef>
              <a:defRPr/>
            </a:pPr>
            <a:endParaRPr lang="en-US" sz="1400" b="1" dirty="0">
              <a:solidFill>
                <a:srgbClr val="2F2F2F"/>
              </a:solidFill>
              <a:latin typeface="Segoe UI"/>
              <a:cs typeface="Segoe UI"/>
            </a:endParaRPr>
          </a:p>
          <a:p>
            <a:pPr marL="751840" lvl="2" indent="-285750">
              <a:lnSpc>
                <a:spcPct val="90000"/>
              </a:lnSpc>
              <a:spcBef>
                <a:spcPct val="20000"/>
              </a:spcBef>
              <a:buFont typeface="Arial,Sans-Serif"/>
              <a:buChar char="•"/>
              <a:defRPr/>
            </a:pPr>
            <a:endParaRPr lang="en-US" sz="1400" dirty="0">
              <a:solidFill>
                <a:srgbClr val="2F2F2F"/>
              </a:solidFill>
              <a:latin typeface="+mj-lt"/>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Independent Publisher Connectors</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0" name="Picture 2" descr="M365 Platform Community - Independent Publisher 2022">
            <a:extLst>
              <a:ext uri="{FF2B5EF4-FFF2-40B4-BE49-F238E27FC236}">
                <a16:creationId xmlns:a16="http://schemas.microsoft.com/office/drawing/2014/main" id="{DAFACE90-63D4-80E5-BE2A-002A7E6F3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161" y="1691554"/>
            <a:ext cx="2038761" cy="20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258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2C861E-93AA-4B5D-8907-782E4E0AF916}"/>
              </a:ext>
            </a:extLst>
          </p:cNvPr>
          <p:cNvSpPr txBox="1"/>
          <p:nvPr/>
        </p:nvSpPr>
        <p:spPr>
          <a:xfrm>
            <a:off x="400368" y="964194"/>
            <a:ext cx="8380394" cy="4708981"/>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t>Site now has </a:t>
            </a:r>
            <a:r>
              <a:rPr lang="en-US" sz="1400" b="1" dirty="0"/>
              <a:t>158 scenarios</a:t>
            </a:r>
            <a:r>
              <a:rPr lang="en-US" sz="1400" dirty="0"/>
              <a:t> and </a:t>
            </a:r>
            <a:r>
              <a:rPr lang="en-US" sz="1400" b="1" dirty="0"/>
              <a:t>242 scripts</a:t>
            </a:r>
            <a:r>
              <a:rPr lang="en-US" sz="1400" dirty="0"/>
              <a:t>, using Microsoft Graph, CLI for Microsoft 365, PnP PowerShell, SPO Management Shell tooling and more…😁 AND samples integrated into "</a:t>
            </a:r>
            <a:r>
              <a:rPr lang="en-US" sz="1400" b="1" dirty="0"/>
              <a:t>Unified</a:t>
            </a:r>
            <a:r>
              <a:rPr lang="en-US" sz="1400" dirty="0"/>
              <a:t>" Solution Gallery</a:t>
            </a:r>
          </a:p>
          <a:p>
            <a:pPr>
              <a:lnSpc>
                <a:spcPct val="90000"/>
              </a:lnSpc>
              <a:spcAft>
                <a:spcPts val="600"/>
              </a:spcAft>
            </a:pPr>
            <a:r>
              <a:rPr lang="en-US" sz="1400" b="1" dirty="0"/>
              <a:t>Awesome Samples Include :</a:t>
            </a:r>
            <a:endParaRPr lang="en-US" sz="1400" dirty="0">
              <a:cs typeface="Segoe UI"/>
            </a:endParaRPr>
          </a:p>
          <a:p>
            <a:pPr>
              <a:lnSpc>
                <a:spcPct val="90000"/>
              </a:lnSpc>
              <a:spcAft>
                <a:spcPts val="600"/>
              </a:spcAft>
            </a:pPr>
            <a:r>
              <a:rPr lang="en-US" sz="1400" b="1" i="1" dirty="0">
                <a:solidFill>
                  <a:srgbClr val="6D6BC5"/>
                </a:solidFill>
              </a:rPr>
              <a:t>New scenario using PnP PowerShell</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Update web part properties on modern pages by </a:t>
            </a:r>
            <a:r>
              <a:rPr lang="en-US" sz="1400" b="1" dirty="0" err="1"/>
              <a:t>Ramin</a:t>
            </a:r>
            <a:r>
              <a:rPr lang="en-US" sz="1400" b="1" dirty="0"/>
              <a:t> Ahmadi</a:t>
            </a:r>
          </a:p>
          <a:p>
            <a:pPr marL="285750" indent="-285750">
              <a:lnSpc>
                <a:spcPct val="90000"/>
              </a:lnSpc>
              <a:spcAft>
                <a:spcPts val="600"/>
              </a:spcAft>
              <a:buFont typeface="Arial" panose="020B0604020202020204" pitchFamily="34" charset="0"/>
              <a:buChar char="•"/>
            </a:pPr>
            <a:r>
              <a:rPr lang="en-US" sz="1400" dirty="0"/>
              <a:t>Export SharePoint Term Store terms to CSV by </a:t>
            </a:r>
            <a:r>
              <a:rPr lang="en-US" sz="1400" b="1" dirty="0" err="1"/>
              <a:t>Ramin</a:t>
            </a:r>
            <a:r>
              <a:rPr lang="en-US" sz="1400" b="1" dirty="0"/>
              <a:t> Ahmadi</a:t>
            </a:r>
          </a:p>
          <a:p>
            <a:pPr>
              <a:lnSpc>
                <a:spcPct val="90000"/>
              </a:lnSpc>
              <a:spcAft>
                <a:spcPts val="600"/>
              </a:spcAft>
            </a:pPr>
            <a:r>
              <a:rPr lang="en-US" sz="1400" b="1" i="1" dirty="0">
                <a:solidFill>
                  <a:srgbClr val="6D6BC5"/>
                </a:solidFill>
              </a:rPr>
              <a:t>New scenarios using CLI for Microsoft 365 Scripts</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List external users across all sites and in what site groups by </a:t>
            </a:r>
            <a:r>
              <a:rPr lang="en-US" sz="1400" b="1" dirty="0"/>
              <a:t>Martin </a:t>
            </a:r>
            <a:r>
              <a:rPr lang="en-US" sz="1400" b="1" dirty="0" err="1"/>
              <a:t>Lingstuyl</a:t>
            </a:r>
            <a:r>
              <a:rPr lang="en-US" sz="1400" b="1" dirty="0"/>
              <a:t> </a:t>
            </a:r>
            <a:endParaRPr lang="en-US" sz="1400" dirty="0"/>
          </a:p>
          <a:p>
            <a:pPr>
              <a:lnSpc>
                <a:spcPct val="90000"/>
              </a:lnSpc>
              <a:spcAft>
                <a:spcPts val="600"/>
              </a:spcAft>
            </a:pPr>
            <a:r>
              <a:rPr lang="en-US" sz="1400" b="1" i="1" dirty="0">
                <a:solidFill>
                  <a:srgbClr val="6D6BC5"/>
                </a:solidFill>
              </a:rPr>
              <a:t>Updated Scenarios with CLI for Microsoft 365 Scripts</a:t>
            </a:r>
          </a:p>
          <a:p>
            <a:pPr marL="285750" indent="-285750">
              <a:lnSpc>
                <a:spcPct val="90000"/>
              </a:lnSpc>
              <a:spcAft>
                <a:spcPts val="600"/>
              </a:spcAft>
              <a:buFont typeface="Arial" panose="020B0604020202020204" pitchFamily="34" charset="0"/>
              <a:buChar char="•"/>
            </a:pPr>
            <a:r>
              <a:rPr lang="en-US" sz="1400" dirty="0"/>
              <a:t>List all external users in all site collections by </a:t>
            </a:r>
            <a:r>
              <a:rPr lang="en-US" sz="1400" b="1" dirty="0"/>
              <a:t>Martin </a:t>
            </a:r>
            <a:r>
              <a:rPr lang="en-US" sz="1400" b="1" dirty="0" err="1"/>
              <a:t>Lingstuyl</a:t>
            </a:r>
            <a:r>
              <a:rPr lang="en-US" sz="1400" b="1" dirty="0"/>
              <a:t> </a:t>
            </a:r>
          </a:p>
          <a:p>
            <a:pPr>
              <a:lnSpc>
                <a:spcPct val="90000"/>
              </a:lnSpc>
              <a:spcAft>
                <a:spcPts val="600"/>
              </a:spcAft>
            </a:pPr>
            <a:r>
              <a:rPr lang="en-US" sz="1400" b="1" i="1" dirty="0">
                <a:solidFill>
                  <a:srgbClr val="6D6BC5"/>
                </a:solidFill>
              </a:rPr>
              <a:t>Updated Scenarios with PnP PowerShell Scripts</a:t>
            </a:r>
          </a:p>
          <a:p>
            <a:pPr marL="285750" indent="-285750">
              <a:lnSpc>
                <a:spcPct val="90000"/>
              </a:lnSpc>
              <a:spcAft>
                <a:spcPts val="600"/>
              </a:spcAft>
              <a:buFont typeface="Arial" panose="020B0604020202020204" pitchFamily="34" charset="0"/>
              <a:buChar char="•"/>
            </a:pPr>
            <a:r>
              <a:rPr lang="en-US" sz="1400" dirty="0"/>
              <a:t>Copy Planner plan by </a:t>
            </a:r>
            <a:r>
              <a:rPr lang="en-US" sz="1400" b="1" dirty="0" err="1"/>
              <a:t>Reshmee</a:t>
            </a:r>
            <a:r>
              <a:rPr lang="en-US" sz="1400" b="1" dirty="0"/>
              <a:t> </a:t>
            </a:r>
            <a:r>
              <a:rPr lang="en-US" sz="1400" b="1" dirty="0" err="1"/>
              <a:t>Auckloo</a:t>
            </a:r>
            <a:endParaRPr lang="en-US" sz="1400" b="1" dirty="0"/>
          </a:p>
          <a:p>
            <a:pPr>
              <a:lnSpc>
                <a:spcPct val="90000"/>
              </a:lnSpc>
              <a:spcAft>
                <a:spcPts val="600"/>
              </a:spcAft>
            </a:pPr>
            <a:br>
              <a:rPr lang="en-US" sz="1400" dirty="0"/>
            </a:br>
            <a:r>
              <a:rPr lang="en-US" sz="1400" dirty="0"/>
              <a:t>We have    </a:t>
            </a:r>
            <a:r>
              <a:rPr lang="en-US" sz="1200" dirty="0">
                <a:solidFill>
                  <a:schemeClr val="bg2"/>
                </a:solidFill>
              </a:rPr>
              <a:t>good </a:t>
            </a:r>
            <a:r>
              <a:rPr lang="en-US" sz="1200" dirty="0" err="1">
                <a:solidFill>
                  <a:schemeClr val="bg2"/>
                </a:solidFill>
              </a:rPr>
              <a:t>firs</a:t>
            </a:r>
            <a:r>
              <a:rPr lang="en-US" sz="1400" dirty="0" err="1"/>
              <a:t>in</a:t>
            </a:r>
            <a:r>
              <a:rPr lang="en-US" sz="1400" dirty="0"/>
              <a:t> the GitHub Repo with sample ideas of scripts that you could contribute to </a:t>
            </a:r>
            <a:r>
              <a:rPr lang="en-US" sz="1400" dirty="0">
                <a:sym typeface="Wingdings" panose="05000000000000000000" pitchFamily="2" charset="2"/>
              </a:rPr>
              <a:t> </a:t>
            </a:r>
            <a:r>
              <a:rPr lang="en-US" sz="1400" dirty="0"/>
              <a:t> </a:t>
            </a:r>
            <a:r>
              <a:rPr lang="en-US" sz="1400" b="1" i="1" dirty="0"/>
              <a:t>https://github.com/pnp/script-samples</a:t>
            </a:r>
          </a:p>
          <a:p>
            <a:pPr>
              <a:lnSpc>
                <a:spcPct val="90000"/>
              </a:lnSpc>
              <a:spcAft>
                <a:spcPts val="600"/>
              </a:spcAft>
            </a:pPr>
            <a:br>
              <a:rPr lang="en-US" sz="1400" b="1" dirty="0"/>
            </a:br>
            <a:r>
              <a:rPr lang="en-US" sz="1400" u="sng" dirty="0"/>
              <a:t>Thank you</a:t>
            </a:r>
            <a:r>
              <a:rPr lang="en-US" sz="1400" dirty="0"/>
              <a:t> for your samples and contributions – your awesome and happy holidays!  👏</a:t>
            </a:r>
            <a:endParaRPr lang="en-US" sz="1400" b="1" i="1" dirty="0">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sp>
        <p:nvSpPr>
          <p:cNvPr id="9" name="TextBox 8">
            <a:extLst>
              <a:ext uri="{FF2B5EF4-FFF2-40B4-BE49-F238E27FC236}">
                <a16:creationId xmlns:a16="http://schemas.microsoft.com/office/drawing/2014/main" id="{6F13BE12-2AE9-47B0-853F-2C936C8353C9}"/>
              </a:ext>
            </a:extLst>
          </p:cNvPr>
          <p:cNvSpPr txBox="1"/>
          <p:nvPr/>
        </p:nvSpPr>
        <p:spPr>
          <a:xfrm>
            <a:off x="9777496" y="5860841"/>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pic>
        <p:nvPicPr>
          <p:cNvPr id="13" name="Picture 12">
            <a:extLst>
              <a:ext uri="{FF2B5EF4-FFF2-40B4-BE49-F238E27FC236}">
                <a16:creationId xmlns:a16="http://schemas.microsoft.com/office/drawing/2014/main" id="{D2D6F3CD-D790-8723-579E-EAE6646F8565}"/>
              </a:ext>
            </a:extLst>
          </p:cNvPr>
          <p:cNvPicPr>
            <a:picLocks noChangeAspect="1"/>
          </p:cNvPicPr>
          <p:nvPr/>
        </p:nvPicPr>
        <p:blipFill>
          <a:blip r:embed="rId4"/>
          <a:stretch>
            <a:fillRect/>
          </a:stretch>
        </p:blipFill>
        <p:spPr>
          <a:xfrm>
            <a:off x="9310531" y="1355094"/>
            <a:ext cx="6836568" cy="4505747"/>
          </a:xfrm>
          <a:prstGeom prst="rect">
            <a:avLst/>
          </a:prstGeom>
        </p:spPr>
      </p:pic>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7656221" y="5682185"/>
            <a:ext cx="1152381" cy="1152381"/>
          </a:xfrm>
          <a:prstGeom prst="rect">
            <a:avLst/>
          </a:prstGeom>
        </p:spPr>
      </p:pic>
      <p:grpSp>
        <p:nvGrpSpPr>
          <p:cNvPr id="7" name="Group 6">
            <a:extLst>
              <a:ext uri="{FF2B5EF4-FFF2-40B4-BE49-F238E27FC236}">
                <a16:creationId xmlns:a16="http://schemas.microsoft.com/office/drawing/2014/main" id="{D295B37A-F625-F687-484F-FA3243043BE3}"/>
              </a:ext>
            </a:extLst>
          </p:cNvPr>
          <p:cNvGrpSpPr/>
          <p:nvPr/>
        </p:nvGrpSpPr>
        <p:grpSpPr>
          <a:xfrm>
            <a:off x="14152516" y="6209921"/>
            <a:ext cx="1417544" cy="307777"/>
            <a:chOff x="1361109" y="5187356"/>
            <a:chExt cx="1417544" cy="307777"/>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1109" y="526499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4091CA1-AFDF-2C35-09B6-9B0C97F5347C}"/>
                </a:ext>
              </a:extLst>
            </p:cNvPr>
            <p:cNvSpPr txBox="1"/>
            <p:nvPr/>
          </p:nvSpPr>
          <p:spPr>
            <a:xfrm>
              <a:off x="1378665" y="5187356"/>
              <a:ext cx="1399988" cy="307777"/>
            </a:xfrm>
            <a:prstGeom prst="rect">
              <a:avLst/>
            </a:prstGeom>
            <a:noFill/>
          </p:spPr>
          <p:txBody>
            <a:bodyPr wrap="square">
              <a:spAutoFit/>
            </a:bodyPr>
            <a:lstStyle/>
            <a:p>
              <a:r>
                <a:rPr lang="en-US" sz="1200" dirty="0">
                  <a:solidFill>
                    <a:schemeClr val="bg2"/>
                  </a:solidFill>
                </a:rPr>
                <a:t>good first issue</a:t>
              </a:r>
              <a:r>
                <a:rPr lang="en-US" sz="1400" dirty="0">
                  <a:solidFill>
                    <a:schemeClr val="bg2"/>
                  </a:solidFill>
                </a:rPr>
                <a:t> </a:t>
              </a:r>
              <a:endParaRPr lang="en-GB" sz="1200" dirty="0"/>
            </a:p>
          </p:txBody>
        </p:sp>
      </p:gr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8836441" y="978186"/>
            <a:ext cx="7687053"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7" name="Picture 16">
            <a:extLst>
              <a:ext uri="{FF2B5EF4-FFF2-40B4-BE49-F238E27FC236}">
                <a16:creationId xmlns:a16="http://schemas.microsoft.com/office/drawing/2014/main" id="{BC3C7ECF-97D7-8EF6-2FE6-3B161E4655AC}"/>
              </a:ext>
            </a:extLst>
          </p:cNvPr>
          <p:cNvPicPr>
            <a:picLocks noChangeAspect="1"/>
          </p:cNvPicPr>
          <p:nvPr/>
        </p:nvPicPr>
        <p:blipFill rotWithShape="1">
          <a:blip r:embed="rId7"/>
          <a:srcRect l="4432" t="16614" r="4378" b="10020"/>
          <a:stretch/>
        </p:blipFill>
        <p:spPr>
          <a:xfrm>
            <a:off x="1287780" y="4638040"/>
            <a:ext cx="731520" cy="193040"/>
          </a:xfrm>
          <a:prstGeom prst="rect">
            <a:avLst/>
          </a:prstGeom>
        </p:spPr>
      </p:pic>
    </p:spTree>
    <p:extLst>
      <p:ext uri="{BB962C8B-B14F-4D97-AF65-F5344CB8AC3E}">
        <p14:creationId xmlns:p14="http://schemas.microsoft.com/office/powerpoint/2010/main" val="13747691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8C3BE2D-CBAF-6156-BB33-208762A68DF0}"/>
              </a:ext>
            </a:extLst>
          </p:cNvPr>
          <p:cNvSpPr/>
          <p:nvPr/>
        </p:nvSpPr>
        <p:spPr bwMode="auto">
          <a:xfrm>
            <a:off x="7989708" y="5160682"/>
            <a:ext cx="5373868" cy="2573618"/>
          </a:xfrm>
          <a:prstGeom prst="ellipse">
            <a:avLst/>
          </a:prstGeom>
          <a:solidFill>
            <a:srgbClr val="404E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ibbon: Tilted Up 20">
            <a:extLst>
              <a:ext uri="{FF2B5EF4-FFF2-40B4-BE49-F238E27FC236}">
                <a16:creationId xmlns:a16="http://schemas.microsoft.com/office/drawing/2014/main" id="{4A933F16-4C0B-478D-BD49-5C11797B0365}"/>
              </a:ext>
            </a:extLst>
          </p:cNvPr>
          <p:cNvSpPr/>
          <p:nvPr/>
        </p:nvSpPr>
        <p:spPr bwMode="auto">
          <a:xfrm>
            <a:off x="6793129" y="1250415"/>
            <a:ext cx="5620123" cy="1162206"/>
          </a:xfrm>
          <a:prstGeom prst="ribbon2">
            <a:avLst>
              <a:gd name="adj1" fmla="val 8200"/>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400" b="1" dirty="0">
                <a:gradFill>
                  <a:gsLst>
                    <a:gs pos="0">
                      <a:srgbClr val="FFFFFF"/>
                    </a:gs>
                    <a:gs pos="100000">
                      <a:srgbClr val="FFFFFF"/>
                    </a:gs>
                  </a:gsLst>
                  <a:lin ang="5400000" scaled="0"/>
                </a:gradFill>
                <a:cs typeface="Segoe UI"/>
              </a:rPr>
              <a:t>TAKE 2</a:t>
            </a:r>
            <a:br>
              <a:rPr lang="en-US" sz="2400" b="1" dirty="0">
                <a:gradFill>
                  <a:gsLst>
                    <a:gs pos="0">
                      <a:srgbClr val="FFFFFF"/>
                    </a:gs>
                    <a:gs pos="100000">
                      <a:srgbClr val="FFFFFF"/>
                    </a:gs>
                  </a:gsLst>
                  <a:lin ang="5400000" scaled="0"/>
                </a:gradFill>
                <a:cs typeface="Segoe UI"/>
              </a:rPr>
            </a:br>
            <a:r>
              <a:rPr lang="en-US" sz="2400" b="1" dirty="0">
                <a:gradFill>
                  <a:gsLst>
                    <a:gs pos="0">
                      <a:srgbClr val="FFFFFF"/>
                    </a:gs>
                    <a:gs pos="100000">
                      <a:srgbClr val="FFFFFF"/>
                    </a:gs>
                  </a:gsLst>
                  <a:lin ang="5400000" scaled="0"/>
                </a:gradFill>
                <a:cs typeface="Segoe UI"/>
              </a:rPr>
              <a:t>Now with Fluid Framework</a:t>
            </a:r>
            <a:endParaRPr lang="en-US" dirty="0"/>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4065784" y="4232744"/>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227423" y="3238369"/>
            <a:ext cx="1474710" cy="227062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rot="21392870">
            <a:off x="8784670" y="5445216"/>
            <a:ext cx="3321092" cy="1258806"/>
          </a:xfrm>
          <a:prstGeom prst="rect">
            <a:avLst/>
          </a:prstGeom>
          <a:noFill/>
        </p:spPr>
        <p:txBody>
          <a:bodyPr wrap="square" lIns="182880" tIns="146304" rIns="182880" bIns="146304" rtlCol="0" anchor="t">
            <a:spAutoFit/>
          </a:bodyPr>
          <a:lstStyle/>
          <a:p>
            <a:pPr>
              <a:lnSpc>
                <a:spcPct val="90000"/>
              </a:lnSpc>
              <a:spcAft>
                <a:spcPts val="600"/>
              </a:spcAft>
            </a:pPr>
            <a:r>
              <a:rPr lang="en-US" sz="1600">
                <a:solidFill>
                  <a:schemeClr val="bg1"/>
                </a:solidFill>
                <a:sym typeface="Wingdings" panose="05000000000000000000" pitchFamily="2" charset="2"/>
              </a:rPr>
              <a:t>Ch</a:t>
            </a:r>
            <a:r>
              <a:rPr lang="en-US" sz="1600">
                <a:solidFill>
                  <a:schemeClr val="bg2"/>
                </a:solidFill>
                <a:sym typeface="Wingdings" panose="05000000000000000000" pitchFamily="2" charset="2"/>
              </a:rPr>
              <a:t>eck out all the samples!</a:t>
            </a:r>
            <a:br>
              <a:rPr lang="en-US" sz="1600">
                <a:solidFill>
                  <a:schemeClr val="bg2"/>
                </a:solidFill>
              </a:rPr>
            </a:br>
            <a:r>
              <a:rPr lang="en-US" sz="1600" u="sng">
                <a:solidFill>
                  <a:schemeClr val="bg2"/>
                </a:solidFill>
                <a:sym typeface="Wingdings" panose="05000000000000000000" pitchFamily="2" charset="2"/>
              </a:rPr>
              <a:t>https://aka.ms/m365-samples</a:t>
            </a:r>
            <a:endParaRPr lang="en-US" sz="1600" u="sng">
              <a:solidFill>
                <a:schemeClr val="bg2"/>
              </a:solidFill>
              <a:cs typeface="Segoe UI"/>
            </a:endParaRPr>
          </a:p>
          <a:p>
            <a:pPr>
              <a:lnSpc>
                <a:spcPct val="90000"/>
              </a:lnSpc>
              <a:spcAft>
                <a:spcPts val="600"/>
              </a:spcAft>
            </a:pPr>
            <a:r>
              <a:rPr lang="en-US" sz="1600">
                <a:solidFill>
                  <a:schemeClr val="bg2"/>
                </a:solidFill>
                <a:sym typeface="Wingdings" panose="05000000000000000000" pitchFamily="2" charset="2"/>
              </a:rPr>
              <a:t>Teams samples w/filtering</a:t>
            </a:r>
            <a:br>
              <a:rPr lang="en-US" sz="1600">
                <a:solidFill>
                  <a:schemeClr val="bg2"/>
                </a:solidFill>
              </a:rPr>
            </a:br>
            <a:r>
              <a:rPr lang="en-US" sz="1600" u="sng">
                <a:solidFill>
                  <a:schemeClr val="bg2"/>
                </a:solidFill>
                <a:sym typeface="Wingdings" panose="05000000000000000000" pitchFamily="2" charset="2"/>
              </a:rPr>
              <a:t>https://aka.ms/teams-samples </a:t>
            </a:r>
            <a:endParaRPr lang="en-US" sz="1600" u="sng">
              <a:solidFill>
                <a:schemeClr val="bg2"/>
              </a:solidFill>
              <a:cs typeface="Segoe UI"/>
            </a:endParaRPr>
          </a:p>
        </p:txBody>
      </p:sp>
      <p:pic>
        <p:nvPicPr>
          <p:cNvPr id="1028" name="Picture 4" descr="OnStageView">
            <a:extLst>
              <a:ext uri="{FF2B5EF4-FFF2-40B4-BE49-F238E27FC236}">
                <a16:creationId xmlns:a16="http://schemas.microsoft.com/office/drawing/2014/main" id="{3ADBD267-74C6-8E76-80FB-260B4FA6CA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7025" y="1024854"/>
            <a:ext cx="4525651" cy="2661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nStageView">
            <a:extLst>
              <a:ext uri="{FF2B5EF4-FFF2-40B4-BE49-F238E27FC236}">
                <a16:creationId xmlns:a16="http://schemas.microsoft.com/office/drawing/2014/main" id="{44C99FF7-2D7F-DF3E-E850-E97A5648133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51429" y="2000833"/>
            <a:ext cx="2216868" cy="3197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1B4988-450A-5398-AB37-FF577133D8FF}"/>
              </a:ext>
            </a:extLst>
          </p:cNvPr>
          <p:cNvSpPr txBox="1"/>
          <p:nvPr/>
        </p:nvSpPr>
        <p:spPr>
          <a:xfrm>
            <a:off x="332725" y="5582446"/>
            <a:ext cx="6910469" cy="148040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hlinkClick r:id="rId20"/>
              </a:rPr>
              <a:t>https://aka.ms/tab-meeting-stageview-vote-movie-fluid</a:t>
            </a:r>
            <a:r>
              <a:rPr lang="en-US" sz="2000" dirty="0">
                <a:gradFill>
                  <a:gsLst>
                    <a:gs pos="2917">
                      <a:schemeClr val="tx1"/>
                    </a:gs>
                    <a:gs pos="30000">
                      <a:schemeClr val="tx1"/>
                    </a:gs>
                  </a:gsLst>
                  <a:lin ang="5400000" scaled="0"/>
                </a:gradFill>
              </a:rPr>
              <a:t> </a:t>
            </a:r>
          </a:p>
          <a:p>
            <a:pPr>
              <a:lnSpc>
                <a:spcPct val="90000"/>
              </a:lnSpc>
              <a:spcAft>
                <a:spcPts val="600"/>
              </a:spcAft>
            </a:pPr>
            <a:r>
              <a:rPr lang="en-US" dirty="0">
                <a:gradFill>
                  <a:gsLst>
                    <a:gs pos="2917">
                      <a:schemeClr val="tx1"/>
                    </a:gs>
                    <a:gs pos="30000">
                      <a:schemeClr val="tx1"/>
                    </a:gs>
                  </a:gsLst>
                  <a:lin ang="5400000" scaled="0"/>
                </a:gradFill>
              </a:rPr>
              <a:t>Many thanks to </a:t>
            </a:r>
            <a:br>
              <a:rPr lang="en-US"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Markus Moeller (@Moeller2_0) </a:t>
            </a:r>
            <a:br>
              <a:rPr lang="en-US" sz="2400"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for yet another amazing sample!</a:t>
            </a: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5EFBFC6A-3B9F-91B3-7601-07FC4BCAD51F}"/>
              </a:ext>
            </a:extLst>
          </p:cNvPr>
          <p:cNvSpPr txBox="1"/>
          <p:nvPr/>
        </p:nvSpPr>
        <p:spPr>
          <a:xfrm>
            <a:off x="6170842" y="7908997"/>
            <a:ext cx="4648373" cy="3594830"/>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Got a cool Teams app to share?</a:t>
            </a: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Please contribute – or make use of the samples yourself!</a:t>
            </a:r>
          </a:p>
          <a:p>
            <a:pPr>
              <a:lnSpc>
                <a:spcPct val="90000"/>
              </a:lnSpc>
              <a:spcAft>
                <a:spcPts val="600"/>
              </a:spcAft>
            </a:pP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rPr>
              <a:t>All the samples are at</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21"/>
              </a:rPr>
              <a:t>https://aka.ms/m365-samples</a:t>
            </a: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Teams samples w/filtering</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22"/>
              </a:rPr>
              <a:t>https://aka.ms/teams-samples</a:t>
            </a:r>
            <a:r>
              <a:rPr lang="en-US" sz="2400">
                <a:gradFill>
                  <a:gsLst>
                    <a:gs pos="2917">
                      <a:schemeClr val="tx1"/>
                    </a:gs>
                    <a:gs pos="30000">
                      <a:schemeClr val="tx1"/>
                    </a:gs>
                  </a:gsLst>
                  <a:lin ang="5400000" scaled="0"/>
                </a:gradFill>
                <a:sym typeface="Wingdings" panose="05000000000000000000" pitchFamily="2" charset="2"/>
              </a:rPr>
              <a:t> </a:t>
            </a:r>
          </a:p>
        </p:txBody>
      </p:sp>
      <p:pic>
        <p:nvPicPr>
          <p:cNvPr id="5" name="Picture 4" descr="Striped red and white box filled with popcorn">
            <a:extLst>
              <a:ext uri="{FF2B5EF4-FFF2-40B4-BE49-F238E27FC236}">
                <a16:creationId xmlns:a16="http://schemas.microsoft.com/office/drawing/2014/main" id="{FA0E36B3-A4FB-512A-4F90-3B45C7C57F54}"/>
              </a:ext>
            </a:extLst>
          </p:cNvPr>
          <p:cNvPicPr>
            <a:picLocks noChangeAspect="1"/>
          </p:cNvPicPr>
          <p:nvPr/>
        </p:nvPicPr>
        <p:blipFill>
          <a:blip r:embed="rId23">
            <a:clrChange>
              <a:clrFrom>
                <a:srgbClr val="FFFFFF"/>
              </a:clrFrom>
              <a:clrTo>
                <a:srgbClr val="FFFFFF">
                  <a:alpha val="0"/>
                </a:srgbClr>
              </a:clrTo>
            </a:clrChange>
          </a:blip>
          <a:stretch>
            <a:fillRect/>
          </a:stretch>
        </p:blipFill>
        <p:spPr>
          <a:xfrm rot="953863">
            <a:off x="1167123" y="4236897"/>
            <a:ext cx="574395" cy="861592"/>
          </a:xfrm>
          <a:prstGeom prst="rect">
            <a:avLst/>
          </a:prstGeom>
        </p:spPr>
      </p:pic>
      <p:sp>
        <p:nvSpPr>
          <p:cNvPr id="6" name="TextBox 5">
            <a:extLst>
              <a:ext uri="{FF2B5EF4-FFF2-40B4-BE49-F238E27FC236}">
                <a16:creationId xmlns:a16="http://schemas.microsoft.com/office/drawing/2014/main" id="{E18DDE73-712D-4CAD-AC69-ADF9FEA81CA4}"/>
              </a:ext>
            </a:extLst>
          </p:cNvPr>
          <p:cNvSpPr txBox="1"/>
          <p:nvPr/>
        </p:nvSpPr>
        <p:spPr>
          <a:xfrm>
            <a:off x="7592857" y="2486216"/>
            <a:ext cx="4715739" cy="20220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Meeting app with sidebar and stage view</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Vote and watch movies together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Really uses Fluid Framework</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Detailed blog article</a:t>
            </a:r>
            <a:br>
              <a:rPr lang="en-US"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hlinkClick r:id="rId24"/>
              </a:rPr>
              <a:t>https://mmsharepoint.wordpress.com/</a:t>
            </a:r>
            <a:endParaRPr lang="en-US"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2F046A53-5A84-DD0F-D10E-F5FDA5B1D993}"/>
              </a:ext>
            </a:extLst>
          </p:cNvPr>
          <p:cNvPicPr>
            <a:picLocks noChangeAspect="1"/>
          </p:cNvPicPr>
          <p:nvPr/>
        </p:nvPicPr>
        <p:blipFill>
          <a:blip r:embed="rId25"/>
          <a:stretch>
            <a:fillRect/>
          </a:stretch>
        </p:blipFill>
        <p:spPr>
          <a:xfrm>
            <a:off x="3966922" y="2486216"/>
            <a:ext cx="2383982" cy="3084553"/>
          </a:xfrm>
          <a:prstGeom prst="rect">
            <a:avLst/>
          </a:prstGeom>
        </p:spPr>
      </p:pic>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1367" y="-2966"/>
            <a:ext cx="1245932" cy="1234599"/>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42715" y="1370251"/>
            <a:ext cx="7172510" cy="4001095"/>
          </a:xfrm>
          <a:prstGeom prst="rect">
            <a:avLst/>
          </a:prstGeom>
          <a:noFill/>
        </p:spPr>
        <p:txBody>
          <a:bodyPr wrap="square" lIns="91440" tIns="45720" rIns="91440" bIns="45720" anchor="t">
            <a:spAutoFit/>
          </a:bodyPr>
          <a:lstStyle/>
          <a:p>
            <a:r>
              <a:rPr lang="en-US" sz="2000" b="1" dirty="0">
                <a:ea typeface="+mn-lt"/>
                <a:cs typeface="+mn-lt"/>
              </a:rPr>
              <a:t>New:</a:t>
            </a:r>
            <a:endParaRPr lang="en-US" sz="2000" b="1" dirty="0">
              <a:latin typeface="+mn-lt"/>
              <a:ea typeface="+mn-lt"/>
              <a:cs typeface="+mn-lt"/>
            </a:endParaRPr>
          </a:p>
          <a:p>
            <a:pPr marL="342900" indent="-342900">
              <a:buFont typeface="Arial" panose="05000000000000000000" pitchFamily="2" charset="2"/>
              <a:buChar char="•"/>
            </a:pPr>
            <a:r>
              <a:rPr lang="en-US" sz="2000" dirty="0"/>
              <a:t>Keyword Tagger</a:t>
            </a:r>
            <a:br>
              <a:rPr lang="en-US" sz="2000" dirty="0">
                <a:ea typeface="+mn-lt"/>
                <a:cs typeface="+mn-lt"/>
              </a:rPr>
            </a:br>
            <a:r>
              <a:rPr lang="en-US" sz="2000" b="1" dirty="0">
                <a:ea typeface="+mn-lt"/>
                <a:cs typeface="+mn-lt"/>
              </a:rPr>
              <a:t>Matt </a:t>
            </a:r>
            <a:r>
              <a:rPr lang="en-US" sz="2000" b="1" dirty="0" err="1">
                <a:ea typeface="+mn-lt"/>
                <a:cs typeface="+mn-lt"/>
              </a:rPr>
              <a:t>Schuessler</a:t>
            </a:r>
            <a:r>
              <a:rPr lang="en-US" sz="2000" dirty="0">
                <a:solidFill>
                  <a:srgbClr val="2F2F2F"/>
                </a:solidFill>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a:ea typeface="+mn-lt"/>
                <a:cs typeface="+mn-lt"/>
              </a:rPr>
              <a:t>@MattSchues</a:t>
            </a:r>
            <a:endParaRPr lang="en-US" sz="2000" dirty="0"/>
          </a:p>
          <a:p>
            <a:pPr marL="342900" indent="-342900">
              <a:buFont typeface="Arial" panose="05000000000000000000" pitchFamily="2" charset="2"/>
              <a:buChar char="•"/>
            </a:pPr>
            <a:endParaRPr lang="en-US" sz="2000" dirty="0"/>
          </a:p>
          <a:p>
            <a:pPr marL="342900" indent="-342900">
              <a:buFont typeface="Arial" panose="05000000000000000000" pitchFamily="2" charset="2"/>
              <a:buChar char="•"/>
            </a:pPr>
            <a:r>
              <a:rPr lang="en-US" sz="2000" dirty="0"/>
              <a:t>SharePoint Site Creation Bot </a:t>
            </a:r>
            <a:br>
              <a:rPr lang="en-US" sz="2000" dirty="0">
                <a:ea typeface="+mn-lt"/>
                <a:cs typeface="+mn-lt"/>
              </a:rPr>
            </a:br>
            <a:r>
              <a:rPr lang="en-US" sz="2000" b="1" dirty="0">
                <a:ea typeface="+mn-lt"/>
                <a:cs typeface="+mn-lt"/>
              </a:rPr>
              <a:t>Michel Mendes</a:t>
            </a:r>
            <a:r>
              <a:rPr lang="en-US" sz="2000" dirty="0">
                <a:solidFill>
                  <a:srgbClr val="2F2F2F"/>
                </a:solidFill>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a:ea typeface="+mn-lt"/>
                <a:cs typeface="+mn-lt"/>
              </a:rPr>
              <a:t>@michelcarlo</a:t>
            </a:r>
            <a:endParaRPr lang="en-US" sz="2000" dirty="0">
              <a:cs typeface="Segoe UI"/>
            </a:endParaRPr>
          </a:p>
          <a:p>
            <a:pPr marL="342900" indent="-342900">
              <a:buFont typeface="Arial" panose="05000000000000000000" pitchFamily="2" charset="2"/>
              <a:buChar char="•"/>
            </a:pPr>
            <a:endParaRPr lang="en-US" sz="2000" dirty="0">
              <a:ea typeface="+mn-lt"/>
              <a:cs typeface="+mn-lt"/>
            </a:endParaRPr>
          </a:p>
          <a:p>
            <a:r>
              <a:rPr lang="en-US" sz="2000" b="1" dirty="0">
                <a:cs typeface="Segoe UI"/>
              </a:rPr>
              <a:t>Updates:</a:t>
            </a:r>
            <a:endParaRPr lang="en-US" dirty="0"/>
          </a:p>
          <a:p>
            <a:pPr marL="342900" indent="-342900">
              <a:buFont typeface="Arial" panose="05000000000000000000" pitchFamily="2" charset="2"/>
              <a:buChar char="•"/>
            </a:pPr>
            <a:r>
              <a:rPr lang="en-US" sz="2000" dirty="0">
                <a:cs typeface="Segoe UI"/>
              </a:rPr>
              <a:t>Accessibility color checker</a:t>
            </a:r>
            <a:br>
              <a:rPr lang="en-US" sz="2000" dirty="0">
                <a:cs typeface="Segoe UI"/>
              </a:rPr>
            </a:br>
            <a:r>
              <a:rPr lang="en-US" sz="2000" b="1" dirty="0">
                <a:cs typeface="Segoe UI"/>
              </a:rPr>
              <a:t>Luise Freese</a:t>
            </a:r>
            <a:r>
              <a:rPr lang="en-US" sz="2000" dirty="0">
                <a:cs typeface="Segoe UI"/>
              </a:rPr>
              <a:t> </a:t>
            </a:r>
            <a:r>
              <a:rPr lang="en-US" sz="2000" dirty="0">
                <a:solidFill>
                  <a:srgbClr val="1973B9"/>
                </a:solidFill>
                <a:cs typeface="Segoe UI"/>
              </a:rPr>
              <a:t>|</a:t>
            </a:r>
            <a:r>
              <a:rPr lang="en-US" sz="2000" dirty="0">
                <a:cs typeface="Segoe UI"/>
              </a:rPr>
              <a:t> @LuiseFreese</a:t>
            </a:r>
          </a:p>
          <a:p>
            <a:pPr marL="342900" indent="-342900">
              <a:buFont typeface="Arial" panose="05000000000000000000" pitchFamily="2" charset="2"/>
              <a:buChar char="•"/>
            </a:pPr>
            <a:endParaRPr lang="en-US" sz="2000" dirty="0">
              <a:cs typeface="Segoe UI"/>
            </a:endParaRPr>
          </a:p>
          <a:p>
            <a:pPr marL="342900" indent="-342900">
              <a:buFont typeface="Arial" panose="05000000000000000000" pitchFamily="2" charset="2"/>
              <a:buChar char="•"/>
            </a:pPr>
            <a:endParaRPr lang="en-US" sz="1400" dirty="0">
              <a:cs typeface="Segoe UI"/>
            </a:endParaRPr>
          </a:p>
          <a:p>
            <a:pPr marL="342900" indent="-342900">
              <a:buFont typeface="Arial" panose="05000000000000000000" pitchFamily="2" charset="2"/>
              <a:buChar char="•"/>
            </a:pPr>
            <a:endParaRPr lang="en-US" sz="2000" dirty="0">
              <a:cs typeface="Segoe UI"/>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0955" y="1552176"/>
            <a:ext cx="473787" cy="437342"/>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3778369" y="3848159"/>
            <a:ext cx="299918" cy="317096"/>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451527" y="6413362"/>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6"/>
              </a:rPr>
              <a:t>aka.ms/powerplatform-samples</a:t>
            </a:r>
            <a:r>
              <a:rPr lang="en-US" sz="2000">
                <a:solidFill>
                  <a:srgbClr val="A22C01"/>
                </a:solidFill>
              </a:rPr>
              <a:t> </a:t>
            </a:r>
            <a:r>
              <a:rPr lang="en-US" sz="2000">
                <a:cs typeface="Segoe UI"/>
              </a:rPr>
              <a:t>​</a:t>
            </a:r>
          </a:p>
        </p:txBody>
      </p:sp>
      <p:pic>
        <p:nvPicPr>
          <p:cNvPr id="20" name="Picture 2">
            <a:extLst>
              <a:ext uri="{FF2B5EF4-FFF2-40B4-BE49-F238E27FC236}">
                <a16:creationId xmlns:a16="http://schemas.microsoft.com/office/drawing/2014/main" id="{7CA10C75-F0B7-257B-37D1-621B6C451E71}"/>
              </a:ext>
            </a:extLst>
          </p:cNvPr>
          <p:cNvPicPr>
            <a:picLocks noChangeAspect="1" noChangeArrowheads="1"/>
          </p:cNvPicPr>
          <p:nvPr/>
        </p:nvPicPr>
        <p:blipFill>
          <a:blip r:embed="rId7"/>
          <a:srcRect/>
          <a:stretch/>
        </p:blipFill>
        <p:spPr bwMode="auto">
          <a:xfrm>
            <a:off x="7782214" y="3590495"/>
            <a:ext cx="4144412" cy="2664264"/>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0" name="Graphic 9">
            <a:extLst>
              <a:ext uri="{FF2B5EF4-FFF2-40B4-BE49-F238E27FC236}">
                <a16:creationId xmlns:a16="http://schemas.microsoft.com/office/drawing/2014/main" id="{B7B65003-E2ED-CBCF-E29D-72DD00170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940" y="1218965"/>
            <a:ext cx="312738" cy="312738"/>
          </a:xfrm>
          <a:prstGeom prst="rect">
            <a:avLst/>
          </a:prstGeom>
        </p:spPr>
      </p:pic>
      <p:pic>
        <p:nvPicPr>
          <p:cNvPr id="19" name="Picture 2">
            <a:extLst>
              <a:ext uri="{FF2B5EF4-FFF2-40B4-BE49-F238E27FC236}">
                <a16:creationId xmlns:a16="http://schemas.microsoft.com/office/drawing/2014/main" id="{D272133E-D49A-E85B-D0DD-6A127473B227}"/>
              </a:ext>
            </a:extLst>
          </p:cNvPr>
          <p:cNvPicPr>
            <a:picLocks noChangeAspect="1" noChangeArrowheads="1"/>
          </p:cNvPicPr>
          <p:nvPr/>
        </p:nvPicPr>
        <p:blipFill>
          <a:blip r:embed="rId10"/>
          <a:srcRect/>
          <a:stretch/>
        </p:blipFill>
        <p:spPr bwMode="auto">
          <a:xfrm>
            <a:off x="9756197" y="1063013"/>
            <a:ext cx="3152221" cy="2741459"/>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 name="Graphic 5">
            <a:extLst>
              <a:ext uri="{FF2B5EF4-FFF2-40B4-BE49-F238E27FC236}">
                <a16:creationId xmlns:a16="http://schemas.microsoft.com/office/drawing/2014/main" id="{A2D81468-85A8-2C1E-FA5E-755310F334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1980" y="2567672"/>
            <a:ext cx="405925" cy="384513"/>
          </a:xfrm>
          <a:prstGeom prst="rect">
            <a:avLst/>
          </a:prstGeom>
        </p:spPr>
      </p:pic>
      <p:pic>
        <p:nvPicPr>
          <p:cNvPr id="18" name="Picture 2">
            <a:extLst>
              <a:ext uri="{FF2B5EF4-FFF2-40B4-BE49-F238E27FC236}">
                <a16:creationId xmlns:a16="http://schemas.microsoft.com/office/drawing/2014/main" id="{B8C7C95A-2EF9-ED09-2D38-60EA9F9FCEB0}"/>
              </a:ext>
            </a:extLst>
          </p:cNvPr>
          <p:cNvPicPr>
            <a:picLocks noChangeAspect="1" noChangeArrowheads="1"/>
          </p:cNvPicPr>
          <p:nvPr/>
        </p:nvPicPr>
        <p:blipFill>
          <a:blip r:embed="rId13"/>
          <a:srcRect/>
          <a:stretch/>
        </p:blipFill>
        <p:spPr bwMode="auto">
          <a:xfrm>
            <a:off x="7468687" y="610025"/>
            <a:ext cx="2478391" cy="2794005"/>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2" name="Picture 9">
            <a:extLst>
              <a:ext uri="{FF2B5EF4-FFF2-40B4-BE49-F238E27FC236}">
                <a16:creationId xmlns:a16="http://schemas.microsoft.com/office/drawing/2014/main" id="{899EAC29-DA46-2585-8727-CF61DD058234}"/>
              </a:ext>
            </a:extLst>
          </p:cNvPr>
          <p:cNvPicPr>
            <a:picLocks noChangeAspect="1"/>
          </p:cNvPicPr>
          <p:nvPr/>
        </p:nvPicPr>
        <p:blipFill>
          <a:blip r:embed="rId5"/>
          <a:stretch>
            <a:fillRect/>
          </a:stretch>
        </p:blipFill>
        <p:spPr>
          <a:xfrm>
            <a:off x="2608962" y="1717095"/>
            <a:ext cx="299918" cy="317096"/>
          </a:xfrm>
          <a:prstGeom prst="rect">
            <a:avLst/>
          </a:prstGeom>
        </p:spPr>
      </p:pic>
      <p:pic>
        <p:nvPicPr>
          <p:cNvPr id="23" name="Picture 22" descr="A picture containing meter, clock&#10;&#10;Description automatically generated">
            <a:extLst>
              <a:ext uri="{FF2B5EF4-FFF2-40B4-BE49-F238E27FC236}">
                <a16:creationId xmlns:a16="http://schemas.microsoft.com/office/drawing/2014/main" id="{15EBABCA-3FF8-D170-D8E8-08AC0C32314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0955" y="2439266"/>
            <a:ext cx="473787" cy="437342"/>
          </a:xfrm>
          <a:prstGeom prst="rect">
            <a:avLst/>
          </a:prstGeom>
        </p:spPr>
      </p:pic>
    </p:spTree>
    <p:extLst>
      <p:ext uri="{BB962C8B-B14F-4D97-AF65-F5344CB8AC3E}">
        <p14:creationId xmlns:p14="http://schemas.microsoft.com/office/powerpoint/2010/main" val="222530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54389" y="1427032"/>
            <a:ext cx="5386148" cy="1079436"/>
          </a:xfrm>
        </p:spPr>
        <p:txBody>
          <a:bodyPr vert="horz" wrap="square" lIns="182880" tIns="146304" rIns="182880" bIns="146304" rtlCol="0" anchor="t">
            <a:noAutofit/>
          </a:bodyPr>
          <a:lstStyle/>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r>
              <a:rPr lang="fr-FR" sz="2400" b="1" dirty="0">
                <a:latin typeface="Segoe UI Light"/>
                <a:ea typeface="+mj-lt"/>
                <a:cs typeface="Segoe UI Light"/>
              </a:rPr>
              <a:t>Document automation </a:t>
            </a:r>
            <a:r>
              <a:rPr lang="fr-FR" sz="2400" b="1" dirty="0" err="1">
                <a:latin typeface="Segoe UI Light"/>
                <a:ea typeface="+mj-lt"/>
                <a:cs typeface="Segoe UI Light"/>
              </a:rPr>
              <a:t>with</a:t>
            </a:r>
            <a:r>
              <a:rPr lang="fr-FR" sz="2400" b="1" dirty="0">
                <a:latin typeface="Segoe UI Light"/>
                <a:ea typeface="+mj-lt"/>
                <a:cs typeface="Segoe UI Light"/>
              </a:rPr>
              <a:t> Syntex Content </a:t>
            </a:r>
            <a:r>
              <a:rPr lang="fr-FR" sz="2400" b="1" dirty="0" err="1">
                <a:latin typeface="Segoe UI Light"/>
                <a:ea typeface="+mj-lt"/>
                <a:cs typeface="Segoe UI Light"/>
              </a:rPr>
              <a:t>Assembly</a:t>
            </a:r>
            <a:r>
              <a:rPr lang="fr-FR" sz="2400" b="1" dirty="0">
                <a:latin typeface="Segoe UI Light"/>
                <a:ea typeface="+mj-lt"/>
                <a:cs typeface="Segoe UI Light"/>
              </a:rPr>
              <a:t>                           </a:t>
            </a:r>
            <a:r>
              <a:rPr lang="en-US" sz="2400" dirty="0">
                <a:latin typeface="Segoe UI Light"/>
                <a:ea typeface="+mj-lt"/>
                <a:cs typeface="Segoe UI Light"/>
              </a:rPr>
              <a:t>– Ankit Rastogi  </a:t>
            </a:r>
            <a:endParaRPr lang="en-US" dirty="0"/>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Building an app for Microsoft Teams which creates conversational tabs and conversations based on external events                                             </a:t>
            </a:r>
            <a:r>
              <a:rPr lang="en-US" sz="2400" dirty="0">
                <a:latin typeface="Segoe UI Light"/>
                <a:ea typeface="+mj-lt"/>
                <a:cs typeface="Segoe UI Light"/>
              </a:rPr>
              <a:t>– Eoin O'Brien</a:t>
            </a: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List Formatting – Warrior horses are here again!                                     </a:t>
            </a:r>
            <a:r>
              <a:rPr lang="en-US" sz="2400" dirty="0">
                <a:latin typeface="Segoe UI Light"/>
                <a:ea typeface="+mj-lt"/>
                <a:cs typeface="Segoe UI Light"/>
              </a:rPr>
              <a:t>– Chris Kent  </a:t>
            </a:r>
            <a:endParaRPr lang="en-US" sz="2400" dirty="0">
              <a:latin typeface="Segoe UI Light"/>
              <a:cs typeface="Segoe UI Semibold"/>
            </a:endParaRPr>
          </a:p>
        </p:txBody>
      </p:sp>
      <p:pic>
        <p:nvPicPr>
          <p:cNvPr id="8" name="Picture 7">
            <a:extLst>
              <a:ext uri="{FF2B5EF4-FFF2-40B4-BE49-F238E27FC236}">
                <a16:creationId xmlns:a16="http://schemas.microsoft.com/office/drawing/2014/main" id="{CF855FB9-ACF4-4E5B-BB62-3566630F97FC}"/>
              </a:ext>
            </a:extLst>
          </p:cNvPr>
          <p:cNvPicPr>
            <a:picLocks noChangeAspect="1" noChangeArrowheads="1"/>
          </p:cNvPicPr>
          <p:nvPr/>
        </p:nvPicPr>
        <p:blipFill>
          <a:blip r:embed="rId3"/>
          <a:srcRect/>
          <a:stretch/>
        </p:blipFill>
        <p:spPr bwMode="auto">
          <a:xfrm>
            <a:off x="5976024" y="3567502"/>
            <a:ext cx="1154853" cy="11548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A269806-1B40-1474-9AA5-E8DFA39A0220}"/>
              </a:ext>
            </a:extLst>
          </p:cNvPr>
          <p:cNvPicPr>
            <a:picLocks noChangeAspect="1" noChangeArrowheads="1"/>
          </p:cNvPicPr>
          <p:nvPr/>
        </p:nvPicPr>
        <p:blipFill>
          <a:blip r:embed="rId4"/>
          <a:srcRect/>
          <a:stretch/>
        </p:blipFill>
        <p:spPr bwMode="auto">
          <a:xfrm>
            <a:off x="5979823" y="1941962"/>
            <a:ext cx="1154853" cy="11548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857AB79-07CB-21C8-27A3-97475E3A3A14}"/>
              </a:ext>
            </a:extLst>
          </p:cNvPr>
          <p:cNvPicPr>
            <a:picLocks noChangeAspect="1" noChangeArrowheads="1"/>
          </p:cNvPicPr>
          <p:nvPr/>
        </p:nvPicPr>
        <p:blipFill>
          <a:blip r:embed="rId5"/>
          <a:srcRect/>
          <a:stretch/>
        </p:blipFill>
        <p:spPr bwMode="auto">
          <a:xfrm>
            <a:off x="6005520" y="5411395"/>
            <a:ext cx="1154853" cy="11548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dirty="0">
                <a:latin typeface="Segoe UI"/>
                <a:cs typeface="Segoe UI Semibold"/>
              </a:rPr>
              <a:t>Recording will be available </a:t>
            </a:r>
            <a:r>
              <a:rPr lang="en-FI" sz="2800" dirty="0">
                <a:latin typeface="Segoe UI"/>
                <a:cs typeface="Segoe UI Semibold"/>
              </a:rPr>
              <a:t>i</a:t>
            </a:r>
            <a:r>
              <a:rPr lang="en-US" sz="2800" dirty="0">
                <a:latin typeface="Segoe UI"/>
                <a:cs typeface="Segoe UI Semibold"/>
              </a:rPr>
              <a:t>n</a:t>
            </a:r>
            <a:r>
              <a:rPr lang="en-FI" sz="2800" dirty="0">
                <a:latin typeface="Segoe UI"/>
                <a:cs typeface="Segoe UI Semibold"/>
              </a:rPr>
              <a:t> 24 </a:t>
            </a:r>
            <a:r>
              <a:rPr lang="en-US" sz="2800" dirty="0">
                <a:latin typeface="Segoe UI"/>
                <a:cs typeface="Segoe UI Semibold"/>
              </a:rPr>
              <a:t>h</a:t>
            </a:r>
            <a:r>
              <a:rPr lang="en-FI" sz="2800" dirty="0">
                <a:latin typeface="Segoe UI"/>
                <a:cs typeface="Segoe UI Semibold"/>
              </a:rPr>
              <a:t>o</a:t>
            </a:r>
            <a:r>
              <a:rPr lang="en-US" sz="2800" dirty="0">
                <a:latin typeface="Segoe UI"/>
                <a:cs typeface="Segoe UI Semibold"/>
              </a:rPr>
              <a:t>u</a:t>
            </a:r>
            <a:r>
              <a:rPr lang="en-FI" sz="2800" dirty="0">
                <a:latin typeface="Segoe UI"/>
                <a:cs typeface="Segoe UI Semibold"/>
              </a:rPr>
              <a:t>r</a:t>
            </a:r>
            <a:r>
              <a:rPr lang="en-US" sz="2800" dirty="0">
                <a:latin typeface="Segoe UI"/>
                <a:cs typeface="Segoe UI Semibold"/>
              </a:rPr>
              <a:t>s</a:t>
            </a:r>
            <a:r>
              <a:rPr lang="en-FI" sz="2800" dirty="0">
                <a:latin typeface="Segoe UI"/>
                <a:cs typeface="Segoe UI Semibold"/>
              </a:rPr>
              <a:t> </a:t>
            </a:r>
            <a:r>
              <a:rPr lang="en-US" sz="2800" dirty="0">
                <a:latin typeface="Segoe UI"/>
                <a:cs typeface="Segoe UI Semibold"/>
              </a:rPr>
              <a:t>on</a:t>
            </a:r>
          </a:p>
          <a:p>
            <a:pPr marL="0" indent="0" algn="ctr">
              <a:buNone/>
            </a:pPr>
            <a:r>
              <a:rPr lang="en-US" sz="2800" dirty="0">
                <a:latin typeface="Segoe UI"/>
                <a:cs typeface="Segoe UI Semibold"/>
              </a:rPr>
              <a:t>Microsoft 365</a:t>
            </a:r>
            <a:r>
              <a:rPr lang="en-FI" sz="2800" dirty="0">
                <a:latin typeface="Segoe UI"/>
                <a:cs typeface="Segoe UI Semibold"/>
              </a:rPr>
              <a:t> </a:t>
            </a:r>
            <a:r>
              <a:rPr lang="en-US" sz="2800" dirty="0">
                <a:latin typeface="Segoe UI"/>
                <a:cs typeface="Segoe UI Semibold"/>
              </a:rPr>
              <a:t>C</a:t>
            </a:r>
            <a:r>
              <a:rPr lang="en-FI" sz="2800" dirty="0">
                <a:latin typeface="Segoe UI"/>
                <a:cs typeface="Segoe UI Semibold"/>
              </a:rPr>
              <a:t>o</a:t>
            </a:r>
            <a:r>
              <a:rPr lang="en-US" sz="2800" dirty="0">
                <a:latin typeface="Segoe UI"/>
                <a:cs typeface="Segoe UI Semibold"/>
              </a:rPr>
              <a:t>m</a:t>
            </a:r>
            <a:r>
              <a:rPr lang="en-FI" sz="2800" dirty="0">
                <a:latin typeface="Segoe UI"/>
                <a:cs typeface="Segoe UI Semibold"/>
              </a:rPr>
              <a:t>m</a:t>
            </a:r>
            <a:r>
              <a:rPr lang="en-US" sz="2800" dirty="0">
                <a:latin typeface="Segoe UI"/>
                <a:cs typeface="Segoe UI Semibold"/>
              </a:rPr>
              <a:t>u</a:t>
            </a:r>
            <a:r>
              <a:rPr lang="en-FI" sz="2800" dirty="0">
                <a:latin typeface="Segoe UI"/>
                <a:cs typeface="Segoe UI Semibold"/>
              </a:rPr>
              <a:t>n</a:t>
            </a:r>
            <a:r>
              <a:rPr lang="en-US" sz="2800" dirty="0" err="1">
                <a:latin typeface="Segoe UI"/>
                <a:cs typeface="Segoe UI Semibold"/>
              </a:rPr>
              <a:t>i</a:t>
            </a:r>
            <a:r>
              <a:rPr lang="en-FI" sz="2800" dirty="0">
                <a:latin typeface="Segoe UI"/>
                <a:cs typeface="Segoe UI Semibold"/>
              </a:rPr>
              <a:t>t</a:t>
            </a:r>
            <a:r>
              <a:rPr lang="en-US" sz="2800" dirty="0">
                <a:latin typeface="Segoe UI"/>
                <a:cs typeface="Segoe UI Semibold"/>
              </a:rPr>
              <a:t>y</a:t>
            </a:r>
            <a:r>
              <a:rPr lang="en-FI" sz="2800" dirty="0">
                <a:latin typeface="Segoe UI"/>
                <a:cs typeface="Segoe UI Semibold"/>
              </a:rPr>
              <a:t> (</a:t>
            </a:r>
            <a:r>
              <a:rPr lang="en-US" sz="2800" dirty="0">
                <a:latin typeface="Segoe UI"/>
                <a:cs typeface="Segoe UI Semibold"/>
              </a:rPr>
              <a:t>P</a:t>
            </a:r>
            <a:r>
              <a:rPr lang="en-FI" sz="2800" dirty="0">
                <a:latin typeface="Segoe UI"/>
                <a:cs typeface="Segoe UI Semibold"/>
              </a:rPr>
              <a:t>n</a:t>
            </a:r>
            <a:r>
              <a:rPr lang="en-US" sz="2800" dirty="0">
                <a:latin typeface="Segoe UI"/>
                <a:cs typeface="Segoe UI Semibold"/>
              </a:rPr>
              <a:t>P</a:t>
            </a:r>
            <a:r>
              <a:rPr lang="en-FI" sz="2800" dirty="0">
                <a:latin typeface="Segoe UI"/>
                <a:cs typeface="Segoe UI Semibold"/>
              </a:rPr>
              <a:t>)</a:t>
            </a:r>
            <a:r>
              <a:rPr lang="en-US" sz="2800" dirty="0">
                <a:latin typeface="Segoe UI"/>
                <a:cs typeface="Segoe UI Semibold"/>
              </a:rPr>
              <a:t> YouTube channel</a:t>
            </a:r>
          </a:p>
          <a:p>
            <a:pPr marL="0" indent="0" algn="ctr">
              <a:buNone/>
            </a:pP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dirty="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dirty="0">
              <a:solidFill>
                <a:schemeClr val="accent2"/>
              </a:solidFill>
              <a:latin typeface="Segoe UI"/>
              <a:cs typeface="Segoe UI Semibold"/>
            </a:endParaRPr>
          </a:p>
          <a:p>
            <a:pPr marL="0" indent="0" algn="ctr">
              <a:buNone/>
            </a:pPr>
            <a:r>
              <a:rPr lang="en-US" sz="2000" i="1" dirty="0">
                <a:solidFill>
                  <a:srgbClr val="0070C0"/>
                </a:solidFill>
                <a:latin typeface="Segoe UI"/>
                <a:cs typeface="Segoe UI Semibold"/>
              </a:rPr>
              <a:t>(subscribe today)</a:t>
            </a:r>
          </a:p>
          <a:p>
            <a:pPr algn="ctr"/>
            <a:endParaRPr lang="en-US" sz="2800" dirty="0">
              <a:latin typeface="Segoe UI"/>
              <a:cs typeface="Segoe UI Semibold"/>
            </a:endParaRPr>
          </a:p>
          <a:p>
            <a:pPr marL="0" indent="0" algn="ctr">
              <a:buNone/>
            </a:pPr>
            <a:r>
              <a:rPr lang="en-US" sz="2800" dirty="0">
                <a:latin typeface="Segoe UI"/>
                <a:cs typeface="Segoe UI Semibold"/>
              </a:rPr>
              <a:t>Follow us on Twitter </a:t>
            </a:r>
          </a:p>
          <a:p>
            <a:pPr marL="0" indent="0" algn="ctr">
              <a:buNone/>
            </a:pPr>
            <a:r>
              <a:rPr lang="en-US" sz="2800" dirty="0">
                <a:solidFill>
                  <a:srgbClr val="0070C0"/>
                </a:solidFill>
                <a:latin typeface="Segoe UI"/>
                <a:cs typeface="Segoe UI Semibold"/>
              </a:rPr>
              <a:t>@Microsoft365Dev</a:t>
            </a:r>
            <a:r>
              <a:rPr lang="en-FI" sz="2800" dirty="0">
                <a:solidFill>
                  <a:schemeClr val="tx1"/>
                </a:solidFill>
                <a:latin typeface="Segoe UI"/>
                <a:cs typeface="Segoe UI Semibold"/>
              </a:rPr>
              <a:t> | </a:t>
            </a:r>
            <a:r>
              <a:rPr lang="en-FI" sz="2800" dirty="0">
                <a:solidFill>
                  <a:srgbClr val="0070C0"/>
                </a:solidFill>
                <a:latin typeface="Segoe UI"/>
                <a:cs typeface="Segoe UI Semibold"/>
              </a:rPr>
              <a:t>@M365PnP</a:t>
            </a:r>
            <a:endParaRPr lang="en-US" sz="2800" dirty="0">
              <a:solidFill>
                <a:srgbClr val="0070C0"/>
              </a:solidFill>
              <a:latin typeface="Segoe UI"/>
              <a:cs typeface="Segoe UI Semibold"/>
            </a:endParaRPr>
          </a:p>
          <a:p>
            <a:pPr algn="ctr"/>
            <a:endParaRPr lang="en-US" sz="2800" dirty="0">
              <a:latin typeface="Segoe UI"/>
              <a:cs typeface="Segoe UI Semibold"/>
            </a:endParaRPr>
          </a:p>
          <a:p>
            <a:pPr marL="0" indent="0" algn="ctr">
              <a:buNone/>
            </a:pPr>
            <a:r>
              <a:rPr lang="en-US" sz="2800" dirty="0">
                <a:latin typeface="Segoe UI"/>
                <a:cs typeface="Segoe UI Semibold"/>
              </a:rPr>
              <a:t>Next</a:t>
            </a:r>
            <a:r>
              <a:rPr lang="en-FI" sz="2800" dirty="0">
                <a:latin typeface="Segoe UI"/>
                <a:cs typeface="Segoe UI Semibold"/>
              </a:rPr>
              <a:t> M365 </a:t>
            </a:r>
            <a:r>
              <a:rPr lang="en-US" sz="2800" dirty="0">
                <a:latin typeface="Segoe UI"/>
                <a:cs typeface="Segoe UI Semibold"/>
              </a:rPr>
              <a:t>G</a:t>
            </a:r>
            <a:r>
              <a:rPr lang="en-FI" sz="2800" dirty="0">
                <a:latin typeface="Segoe UI"/>
                <a:cs typeface="Segoe UI Semibold"/>
              </a:rPr>
              <a:t>e</a:t>
            </a:r>
            <a:r>
              <a:rPr lang="en-US" sz="2800" dirty="0">
                <a:latin typeface="Segoe UI"/>
                <a:cs typeface="Segoe UI Semibold"/>
              </a:rPr>
              <a:t>n</a:t>
            </a:r>
            <a:r>
              <a:rPr lang="en-FI" sz="2800" dirty="0">
                <a:latin typeface="Segoe UI"/>
                <a:cs typeface="Segoe UI Semibold"/>
              </a:rPr>
              <a:t>e</a:t>
            </a:r>
            <a:r>
              <a:rPr lang="en-US" sz="2800" dirty="0">
                <a:latin typeface="Segoe UI"/>
                <a:cs typeface="Segoe UI Semibold"/>
              </a:rPr>
              <a:t>r</a:t>
            </a:r>
            <a:r>
              <a:rPr lang="en-FI" sz="2800" dirty="0">
                <a:latin typeface="Segoe UI"/>
                <a:cs typeface="Segoe UI Semibold"/>
              </a:rPr>
              <a:t>a</a:t>
            </a:r>
            <a:r>
              <a:rPr lang="en-US" sz="2800" dirty="0">
                <a:latin typeface="Segoe UI"/>
                <a:cs typeface="Segoe UI Semibold"/>
              </a:rPr>
              <a:t>l</a:t>
            </a:r>
            <a:r>
              <a:rPr lang="en-FI" sz="2800" dirty="0">
                <a:latin typeface="Segoe UI"/>
                <a:cs typeface="Segoe UI Semibold"/>
              </a:rPr>
              <a:t> </a:t>
            </a:r>
            <a:r>
              <a:rPr lang="en-US" sz="2800" dirty="0">
                <a:latin typeface="Segoe UI"/>
                <a:cs typeface="Segoe UI Semibold"/>
              </a:rPr>
              <a:t>D</a:t>
            </a:r>
            <a:r>
              <a:rPr lang="en-FI" sz="2800" dirty="0">
                <a:latin typeface="Segoe UI"/>
                <a:cs typeface="Segoe UI Semibold"/>
              </a:rPr>
              <a:t>e</a:t>
            </a:r>
            <a:r>
              <a:rPr lang="en-US" sz="2800" dirty="0">
                <a:latin typeface="Segoe UI"/>
                <a:cs typeface="Segoe UI Semibold"/>
              </a:rPr>
              <a:t>v</a:t>
            </a:r>
            <a:r>
              <a:rPr lang="en-FI" sz="2800" dirty="0">
                <a:latin typeface="Segoe UI"/>
                <a:cs typeface="Segoe UI Semibold"/>
              </a:rPr>
              <a:t> </a:t>
            </a:r>
            <a:r>
              <a:rPr lang="en-US" sz="2800" dirty="0">
                <a:latin typeface="Segoe UI"/>
                <a:cs typeface="Segoe UI Semibold"/>
              </a:rPr>
              <a:t>call: </a:t>
            </a:r>
            <a:r>
              <a:rPr lang="en-US" sz="2800" b="1" dirty="0">
                <a:latin typeface="Segoe UI"/>
                <a:cs typeface="Segoe UI Semibold"/>
              </a:rPr>
              <a:t>August 4</a:t>
            </a:r>
            <a:r>
              <a:rPr lang="en-US" sz="2800" b="1" baseline="30000" dirty="0">
                <a:latin typeface="Segoe UI"/>
                <a:cs typeface="Segoe UI Semibold"/>
              </a:rPr>
              <a:t>th</a:t>
            </a:r>
            <a:r>
              <a:rPr lang="en-US" sz="2800" b="1" dirty="0">
                <a:latin typeface="Segoe UI"/>
                <a:cs typeface="Segoe UI Semibold"/>
              </a:rPr>
              <a:t> at 0</a:t>
            </a:r>
            <a:r>
              <a:rPr lang="en-FI" sz="2800" b="1" dirty="0">
                <a:latin typeface="Segoe UI"/>
                <a:cs typeface="Segoe UI Semibold"/>
              </a:rPr>
              <a:t>7</a:t>
            </a:r>
            <a:r>
              <a:rPr lang="en-US" sz="2800" b="1" dirty="0">
                <a:latin typeface="Segoe UI"/>
                <a:cs typeface="Segoe UI Semibold"/>
              </a:rPr>
              <a:t>:00am PT</a:t>
            </a:r>
            <a:endParaRPr lang="en-FI" sz="2800" b="1" dirty="0">
              <a:latin typeface="Segoe UI"/>
              <a:cs typeface="Segoe UI Semibold"/>
            </a:endParaRPr>
          </a:p>
          <a:p>
            <a:pPr marL="0" indent="0" algn="ctr">
              <a:buNone/>
            </a:pPr>
            <a:r>
              <a:rPr lang="en-US" sz="1800" dirty="0">
                <a:latin typeface="Segoe UI"/>
                <a:cs typeface="Segoe UI Semibold"/>
              </a:rPr>
              <a:t>Next Viva Connections &amp; S</a:t>
            </a:r>
            <a:r>
              <a:rPr lang="en-FI" sz="1800" dirty="0">
                <a:latin typeface="Segoe UI"/>
                <a:cs typeface="Segoe UI Semibold"/>
              </a:rPr>
              <a:t>h</a:t>
            </a:r>
            <a:r>
              <a:rPr lang="en-US" sz="1800" dirty="0">
                <a:latin typeface="Segoe UI"/>
                <a:cs typeface="Segoe UI Semibold"/>
              </a:rPr>
              <a:t>a</a:t>
            </a:r>
            <a:r>
              <a:rPr lang="en-FI" sz="1800" dirty="0">
                <a:latin typeface="Segoe UI"/>
                <a:cs typeface="Segoe UI Semibold"/>
              </a:rPr>
              <a:t>r</a:t>
            </a:r>
            <a:r>
              <a:rPr lang="en-US" sz="1800" dirty="0">
                <a:latin typeface="Segoe UI"/>
                <a:cs typeface="Segoe UI Semibold"/>
              </a:rPr>
              <a:t>e</a:t>
            </a:r>
            <a:r>
              <a:rPr lang="en-FI" sz="1800" dirty="0">
                <a:latin typeface="Segoe UI"/>
                <a:cs typeface="Segoe UI Semibold"/>
              </a:rPr>
              <a:t>P</a:t>
            </a:r>
            <a:r>
              <a:rPr lang="en-US" sz="1800" dirty="0">
                <a:latin typeface="Segoe UI"/>
                <a:cs typeface="Segoe UI Semibold"/>
              </a:rPr>
              <a:t>o</a:t>
            </a:r>
            <a:r>
              <a:rPr lang="en-FI" sz="1800" dirty="0">
                <a:latin typeface="Segoe UI"/>
                <a:cs typeface="Segoe UI Semibold"/>
              </a:rPr>
              <a:t>i</a:t>
            </a:r>
            <a:r>
              <a:rPr lang="en-US" sz="1800" dirty="0">
                <a:latin typeface="Segoe UI"/>
                <a:cs typeface="Segoe UI Semibold"/>
              </a:rPr>
              <a:t>n</a:t>
            </a:r>
            <a:r>
              <a:rPr lang="en-FI" sz="1800" dirty="0">
                <a:latin typeface="Segoe UI"/>
                <a:cs typeface="Segoe UI Semibold"/>
              </a:rPr>
              <a:t>t </a:t>
            </a:r>
            <a:r>
              <a:rPr lang="en-US" sz="1800" dirty="0">
                <a:latin typeface="Segoe UI"/>
                <a:cs typeface="Segoe UI Semibold"/>
              </a:rPr>
              <a:t>F</a:t>
            </a:r>
            <a:r>
              <a:rPr lang="en-FI" sz="1800" dirty="0">
                <a:latin typeface="Segoe UI"/>
                <a:cs typeface="Segoe UI Semibold"/>
              </a:rPr>
              <a:t>r</a:t>
            </a:r>
            <a:r>
              <a:rPr lang="en-US" sz="1800" dirty="0">
                <a:latin typeface="Segoe UI"/>
                <a:cs typeface="Segoe UI Semibold"/>
              </a:rPr>
              <a:t>a</a:t>
            </a:r>
            <a:r>
              <a:rPr lang="en-FI" sz="1800" dirty="0">
                <a:latin typeface="Segoe UI"/>
                <a:cs typeface="Segoe UI Semibold"/>
              </a:rPr>
              <a:t>m</a:t>
            </a:r>
            <a:r>
              <a:rPr lang="en-US" sz="1800" dirty="0">
                <a:latin typeface="Segoe UI"/>
                <a:cs typeface="Segoe UI Semibold"/>
              </a:rPr>
              <a:t>e</a:t>
            </a:r>
            <a:r>
              <a:rPr lang="en-FI" sz="1800" dirty="0">
                <a:latin typeface="Segoe UI"/>
                <a:cs typeface="Segoe UI Semibold"/>
              </a:rPr>
              <a:t>w</a:t>
            </a:r>
            <a:r>
              <a:rPr lang="en-US" sz="1800" dirty="0">
                <a:latin typeface="Segoe UI"/>
                <a:cs typeface="Segoe UI Semibold"/>
              </a:rPr>
              <a:t>o</a:t>
            </a:r>
            <a:r>
              <a:rPr lang="en-FI" sz="1800" dirty="0">
                <a:latin typeface="Segoe UI"/>
                <a:cs typeface="Segoe UI Semibold"/>
              </a:rPr>
              <a:t>r</a:t>
            </a:r>
            <a:r>
              <a:rPr lang="en-US" sz="1800" dirty="0">
                <a:latin typeface="Segoe UI"/>
                <a:cs typeface="Segoe UI Semibold"/>
              </a:rPr>
              <a:t>k</a:t>
            </a:r>
            <a:r>
              <a:rPr lang="en-FI" sz="1800" dirty="0">
                <a:latin typeface="Segoe UI"/>
                <a:cs typeface="Segoe UI Semibold"/>
              </a:rPr>
              <a:t> </a:t>
            </a:r>
            <a:r>
              <a:rPr lang="en-US" sz="1800" dirty="0">
                <a:latin typeface="Segoe UI"/>
                <a:cs typeface="Segoe UI Semibold"/>
              </a:rPr>
              <a:t>call: </a:t>
            </a:r>
            <a:r>
              <a:rPr lang="en-US" sz="1800" b="1" dirty="0">
                <a:latin typeface="Segoe UI"/>
                <a:cs typeface="Segoe UI Semibold"/>
              </a:rPr>
              <a:t>July 28</a:t>
            </a:r>
            <a:r>
              <a:rPr lang="en-US" sz="1800" b="1" baseline="30000" dirty="0">
                <a:latin typeface="Segoe UI"/>
                <a:cs typeface="Segoe UI Semibold"/>
              </a:rPr>
              <a:t>th</a:t>
            </a:r>
            <a:r>
              <a:rPr lang="en-US" sz="1800" b="1" dirty="0">
                <a:latin typeface="Segoe UI"/>
                <a:cs typeface="Segoe UI Semibold"/>
              </a:rPr>
              <a:t> at 0</a:t>
            </a:r>
            <a:r>
              <a:rPr lang="en-FI" sz="1800" b="1" dirty="0">
                <a:latin typeface="Segoe UI"/>
                <a:cs typeface="Segoe UI Semibold"/>
              </a:rPr>
              <a:t>7</a:t>
            </a:r>
            <a:r>
              <a:rPr lang="en-US" sz="1800" b="1" dirty="0">
                <a:latin typeface="Segoe UI"/>
                <a:cs typeface="Segoe UI Semibold"/>
              </a:rPr>
              <a:t>:00am PT</a:t>
            </a:r>
            <a:endParaRPr lang="en-US" sz="1800" dirty="0">
              <a:latin typeface="Segoe UI"/>
              <a:cs typeface="Segoe UI Semibold"/>
            </a:endParaRPr>
          </a:p>
          <a:p>
            <a:pPr marL="0" indent="0" algn="ctr">
              <a:buNone/>
            </a:pPr>
            <a:r>
              <a:rPr lang="en-US" sz="1800" dirty="0">
                <a:latin typeface="Segoe UI"/>
                <a:cs typeface="Segoe UI Semibold"/>
              </a:rPr>
              <a:t>See all other community calls from </a:t>
            </a:r>
            <a:r>
              <a:rPr lang="en-US" sz="1800" dirty="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https://aka.ms/m365/calls</a:t>
            </a:r>
            <a:endParaRPr lang="en-US" sz="1800" dirty="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299961" y="1263747"/>
            <a:ext cx="5298923" cy="5416868"/>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600" dirty="0">
                <a:solidFill>
                  <a:schemeClr val="bg1"/>
                </a:solidFill>
                <a:latin typeface="Segoe UI Light"/>
                <a:cs typeface="Segoe UI Light"/>
              </a:rPr>
              <a:t>Latest on PnP Framework and Core SDK extension</a:t>
            </a:r>
            <a:endParaRPr lang="en-US" sz="1400" dirty="0">
              <a:solidFill>
                <a:schemeClr val="bg1"/>
              </a:solidFill>
            </a:endParaRPr>
          </a:p>
          <a:p>
            <a:pPr marL="342900" indent="-342900">
              <a:buFont typeface="Arial" panose="020B0604020202020204" pitchFamily="34" charset="0"/>
              <a:buChar char="•"/>
            </a:pPr>
            <a:r>
              <a:rPr lang="en-US" sz="1600" dirty="0">
                <a:solidFill>
                  <a:schemeClr val="bg1"/>
                </a:solidFill>
                <a:latin typeface="Segoe UI Light"/>
                <a:cs typeface="Segoe UI Light"/>
              </a:rPr>
              <a:t>Latest on PnP PowerShell</a:t>
            </a:r>
          </a:p>
          <a:p>
            <a:pPr marL="342900" indent="-342900">
              <a:buFont typeface="Arial" panose="020B0604020202020204" pitchFamily="34" charset="0"/>
              <a:buChar char="•"/>
            </a:pPr>
            <a:r>
              <a:rPr lang="en-US" sz="1600" dirty="0">
                <a:solidFill>
                  <a:schemeClr val="bg1"/>
                </a:solidFill>
                <a:latin typeface="Segoe UI Light"/>
                <a:cs typeface="Segoe UI Light"/>
              </a:rPr>
              <a:t>Latest on </a:t>
            </a:r>
            <a:r>
              <a:rPr lang="en-US" sz="1600" dirty="0" err="1">
                <a:solidFill>
                  <a:schemeClr val="bg1"/>
                </a:solidFill>
                <a:latin typeface="Segoe UI Light"/>
                <a:cs typeface="Segoe UI Light"/>
              </a:rPr>
              <a:t>yo</a:t>
            </a:r>
            <a:r>
              <a:rPr lang="en-US" sz="1600" dirty="0">
                <a:solidFill>
                  <a:schemeClr val="bg1"/>
                </a:solidFill>
                <a:latin typeface="Segoe UI Light"/>
                <a:cs typeface="Segoe UI Light"/>
              </a:rPr>
              <a:t> Teams</a:t>
            </a:r>
          </a:p>
          <a:p>
            <a:pPr marL="342900" indent="-342900">
              <a:buFont typeface="Arial" panose="020B0604020202020204" pitchFamily="34" charset="0"/>
              <a:buChar char="•"/>
            </a:pPr>
            <a:r>
              <a:rPr lang="en-US" sz="1600" dirty="0">
                <a:solidFill>
                  <a:schemeClr val="bg1"/>
                </a:solidFill>
                <a:latin typeface="Segoe UI Light"/>
                <a:cs typeface="Segoe UI Light"/>
              </a:rPr>
              <a:t>Latest on Microsoft Graph Toolkit</a:t>
            </a:r>
          </a:p>
          <a:p>
            <a:pPr marL="342900" indent="-342900">
              <a:buFont typeface="Arial" panose="020B0604020202020204" pitchFamily="34" charset="0"/>
              <a:buChar char="•"/>
            </a:pPr>
            <a:r>
              <a:rPr lang="en-US" sz="1600" dirty="0">
                <a:solidFill>
                  <a:schemeClr val="bg1"/>
                </a:solidFill>
                <a:latin typeface="Segoe UI Light"/>
                <a:cs typeface="Segoe UI Light"/>
              </a:rPr>
              <a:t>Independent Publisher Connectors</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Latest on script samples</a:t>
            </a:r>
          </a:p>
          <a:p>
            <a:pPr marL="342900" indent="-342900">
              <a:buFont typeface="Arial" panose="020B0604020202020204" pitchFamily="34" charset="0"/>
              <a:buChar char="•"/>
            </a:pPr>
            <a:r>
              <a:rPr lang="en-US" sz="1600" dirty="0">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sz="1600" dirty="0">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Picture time with the </a:t>
            </a:r>
            <a:r>
              <a:rPr lang="en-US" sz="1600" b="1" dirty="0">
                <a:solidFill>
                  <a:schemeClr val="bg1"/>
                </a:solidFill>
                <a:latin typeface="Segoe UI Light"/>
                <a:cs typeface="Segoe UI Light"/>
              </a:rPr>
              <a:t>Together Mode!</a:t>
            </a:r>
            <a:endParaRPr lang="en-US" sz="1600" dirty="0">
              <a:solidFill>
                <a:schemeClr val="bg1"/>
              </a:solidFill>
              <a:latin typeface="Segoe UI Light"/>
              <a:cs typeface="Segoe UI Light"/>
            </a:endParaRPr>
          </a:p>
          <a:p>
            <a:endParaRPr lang="en-US" sz="1600" b="1" dirty="0">
              <a:solidFill>
                <a:schemeClr val="bg1"/>
              </a:solidFill>
              <a:latin typeface="Segoe UI Light" panose="020B0502040204020203" pitchFamily="34" charset="0"/>
              <a:ea typeface="+mn-lt"/>
              <a:cs typeface="Segoe UI Light" panose="020B0502040204020203" pitchFamily="34" charset="0"/>
            </a:endParaRPr>
          </a:p>
          <a:p>
            <a:endParaRPr lang="en-US" sz="1600" b="1" dirty="0">
              <a:solidFill>
                <a:schemeClr val="bg1"/>
              </a:solidFill>
              <a:latin typeface="Segoe UI Light"/>
              <a:ea typeface="+mn-lt"/>
              <a:cs typeface="Segoe UI Light"/>
            </a:endParaRPr>
          </a:p>
          <a:p>
            <a:pPr marL="342900" indent="-342900">
              <a:buFont typeface="Arial" panose="020B0604020202020204" pitchFamily="34" charset="0"/>
              <a:buChar char="•"/>
            </a:pPr>
            <a:r>
              <a:rPr lang="en-US" sz="1600" b="1" dirty="0">
                <a:solidFill>
                  <a:schemeClr val="bg1"/>
                </a:solidFill>
                <a:ea typeface="+mn-lt"/>
                <a:cs typeface="+mn-lt"/>
              </a:rPr>
              <a:t>Ankit Rastogi</a:t>
            </a:r>
            <a:r>
              <a:rPr lang="en-US" sz="1600" dirty="0">
                <a:solidFill>
                  <a:schemeClr val="bg1"/>
                </a:solidFill>
                <a:ea typeface="+mn-lt"/>
                <a:cs typeface="+mn-lt"/>
              </a:rPr>
              <a:t> - </a:t>
            </a:r>
            <a:r>
              <a:rPr lang="fr-FR" sz="1600" dirty="0">
                <a:solidFill>
                  <a:schemeClr val="bg1"/>
                </a:solidFill>
                <a:ea typeface="+mn-lt"/>
                <a:cs typeface="+mn-lt"/>
              </a:rPr>
              <a:t>Document automation </a:t>
            </a:r>
            <a:r>
              <a:rPr lang="fr-FR" sz="1600" dirty="0" err="1">
                <a:solidFill>
                  <a:schemeClr val="bg1"/>
                </a:solidFill>
                <a:ea typeface="+mn-lt"/>
                <a:cs typeface="+mn-lt"/>
              </a:rPr>
              <a:t>with</a:t>
            </a:r>
            <a:r>
              <a:rPr lang="fr-FR" sz="1600" dirty="0">
                <a:solidFill>
                  <a:schemeClr val="bg1"/>
                </a:solidFill>
                <a:ea typeface="+mn-lt"/>
                <a:cs typeface="+mn-lt"/>
              </a:rPr>
              <a:t> </a:t>
            </a:r>
            <a:r>
              <a:rPr lang="fr-FR" sz="1600" dirty="0" err="1">
                <a:solidFill>
                  <a:schemeClr val="bg1"/>
                </a:solidFill>
                <a:ea typeface="+mn-lt"/>
                <a:cs typeface="+mn-lt"/>
              </a:rPr>
              <a:t>Syntex</a:t>
            </a:r>
            <a:r>
              <a:rPr lang="fr-FR" sz="1600" dirty="0">
                <a:solidFill>
                  <a:schemeClr val="bg1"/>
                </a:solidFill>
                <a:ea typeface="+mn-lt"/>
                <a:cs typeface="+mn-lt"/>
              </a:rPr>
              <a:t> Content </a:t>
            </a:r>
            <a:r>
              <a:rPr lang="fr-FR" sz="1600" dirty="0" err="1">
                <a:solidFill>
                  <a:schemeClr val="bg1"/>
                </a:solidFill>
                <a:ea typeface="+mn-lt"/>
                <a:cs typeface="+mn-lt"/>
              </a:rPr>
              <a:t>Assembly</a:t>
            </a:r>
            <a:endParaRPr lang="en-US" dirty="0">
              <a:solidFill>
                <a:schemeClr val="bg1"/>
              </a:solidFill>
            </a:endParaRP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r>
              <a:rPr lang="en-US" sz="1600" b="1" dirty="0">
                <a:solidFill>
                  <a:schemeClr val="bg1"/>
                </a:solidFill>
                <a:latin typeface="Segoe UI"/>
                <a:cs typeface="Segoe UI"/>
              </a:rPr>
              <a:t>Eoin O'Brien </a:t>
            </a:r>
            <a:r>
              <a:rPr lang="en-US" sz="1600" dirty="0">
                <a:solidFill>
                  <a:schemeClr val="bg1"/>
                </a:solidFill>
                <a:latin typeface="Segoe UI"/>
                <a:cs typeface="Segoe UI"/>
              </a:rPr>
              <a:t>- Building an app for Microsoft Teams which creates conversational tabs and conversations based on external events</a:t>
            </a: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r>
              <a:rPr lang="en-US" sz="1600" b="1" dirty="0">
                <a:solidFill>
                  <a:schemeClr val="bg1"/>
                </a:solidFill>
                <a:latin typeface="Segoe UI"/>
                <a:cs typeface="Segoe UI"/>
              </a:rPr>
              <a:t>Chris Kent </a:t>
            </a:r>
            <a:r>
              <a:rPr lang="en-US" sz="1600" dirty="0">
                <a:solidFill>
                  <a:schemeClr val="bg1"/>
                </a:solidFill>
                <a:latin typeface="Segoe UI"/>
                <a:cs typeface="Segoe UI"/>
              </a:rPr>
              <a:t>- List Formatting – Warrior horses are here again!</a:t>
            </a:r>
          </a:p>
        </p:txBody>
      </p:sp>
      <p:pic>
        <p:nvPicPr>
          <p:cNvPr id="11" name="Picture 4">
            <a:extLst>
              <a:ext uri="{FF2B5EF4-FFF2-40B4-BE49-F238E27FC236}">
                <a16:creationId xmlns:a16="http://schemas.microsoft.com/office/drawing/2014/main" id="{FF58DC4D-D77D-44E7-8F6C-7088D25DA163}"/>
              </a:ext>
            </a:extLst>
          </p:cNvPr>
          <p:cNvPicPr>
            <a:picLocks noChangeAspect="1" noChangeArrowheads="1"/>
          </p:cNvPicPr>
          <p:nvPr/>
        </p:nvPicPr>
        <p:blipFill>
          <a:blip r:embed="rId4"/>
          <a:srcRect/>
          <a:stretch/>
        </p:blipFill>
        <p:spPr bwMode="auto">
          <a:xfrm>
            <a:off x="9344876"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D456C14-6693-709D-5FC1-D475399932D4}"/>
              </a:ext>
            </a:extLst>
          </p:cNvPr>
          <p:cNvPicPr>
            <a:picLocks noChangeAspect="1" noChangeArrowheads="1"/>
          </p:cNvPicPr>
          <p:nvPr/>
        </p:nvPicPr>
        <p:blipFill>
          <a:blip r:embed="rId5"/>
          <a:srcRect/>
          <a:stretch/>
        </p:blipFill>
        <p:spPr bwMode="auto">
          <a:xfrm>
            <a:off x="10884757"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5256722-D885-4CFA-9656-C9ECCD1A2898}"/>
              </a:ext>
            </a:extLst>
          </p:cNvPr>
          <p:cNvPicPr>
            <a:picLocks noChangeAspect="1" noChangeArrowheads="1"/>
          </p:cNvPicPr>
          <p:nvPr/>
        </p:nvPicPr>
        <p:blipFill>
          <a:blip r:embed="rId6"/>
          <a:srcRect/>
          <a:stretch/>
        </p:blipFill>
        <p:spPr bwMode="auto">
          <a:xfrm>
            <a:off x="7804996"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2"/>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cxnSp>
        <p:nvCxnSpPr>
          <p:cNvPr id="3" name="Straight Arrow Connector 2">
            <a:extLst>
              <a:ext uri="{FF2B5EF4-FFF2-40B4-BE49-F238E27FC236}">
                <a16:creationId xmlns:a16="http://schemas.microsoft.com/office/drawing/2014/main" id="{35673598-1946-7D0A-C20D-9EBAC3035D3F}"/>
              </a:ext>
            </a:extLst>
          </p:cNvPr>
          <p:cNvCxnSpPr/>
          <p:nvPr/>
        </p:nvCxnSpPr>
        <p:spPr>
          <a:xfrm>
            <a:off x="835493" y="2009109"/>
            <a:ext cx="660771" cy="0"/>
          </a:xfrm>
          <a:prstGeom prst="straightConnector1">
            <a:avLst/>
          </a:prstGeom>
          <a:ln w="73025">
            <a:headEnd type="none"/>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37242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75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1250"/>
                            </p:stCondLst>
                            <p:childTnLst>
                              <p:par>
                                <p:cTn id="9" presetID="26" presetClass="emph" presetSubtype="0" fill="hold" nodeType="afterEffect">
                                  <p:stCondLst>
                                    <p:cond delay="500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dirty="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22819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latin typeface="Segoe UI Semibold"/>
                <a:cs typeface="Segoe UI Semibold"/>
              </a:rPr>
              <a:t>Upcoming Sessions:</a:t>
            </a:r>
            <a:endParaRPr lang="en-US" dirty="0">
              <a:cs typeface="Segoe UI"/>
            </a:endParaRPr>
          </a:p>
          <a:p>
            <a:pPr marL="285750" indent="-285750">
              <a:lnSpc>
                <a:spcPct val="150000"/>
              </a:lnSpc>
              <a:buFont typeface="Arial,Sans-Serif"/>
              <a:buChar char="•"/>
            </a:pPr>
            <a:r>
              <a:rPr lang="en-US" sz="1600" b="1" dirty="0">
                <a:solidFill>
                  <a:srgbClr val="1973B9"/>
                </a:solidFill>
                <a:latin typeface="Segoe UI Semibold"/>
                <a:cs typeface="Segoe UI Semibold"/>
              </a:rPr>
              <a:t>First-time contributor</a:t>
            </a:r>
            <a:endParaRPr lang="en-US" sz="1600" dirty="0">
              <a:ea typeface="+mn-lt"/>
              <a:cs typeface="Segoe UI Semibold"/>
            </a:endParaRPr>
          </a:p>
          <a:p>
            <a:pPr marL="285750" indent="-285750">
              <a:lnSpc>
                <a:spcPct val="150000"/>
              </a:lnSpc>
              <a:buFont typeface="Arial,Sans-Serif"/>
              <a:buChar char="•"/>
            </a:pPr>
            <a:r>
              <a:rPr lang="en-US" sz="1600" b="1" dirty="0">
                <a:solidFill>
                  <a:srgbClr val="1973B9"/>
                </a:solidFill>
                <a:latin typeface="Segoe UI"/>
                <a:ea typeface="Segoe UI Black"/>
                <a:cs typeface="Segoe UI"/>
              </a:rPr>
              <a:t>Power Platform Samples Contributor</a:t>
            </a:r>
            <a:endParaRPr lang="en-US" sz="1600" b="1" dirty="0">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600" dirty="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Using</a:t>
            </a:r>
            <a:r>
              <a:rPr lang="en-US" sz="1600" b="1" dirty="0">
                <a:solidFill>
                  <a:srgbClr val="1973B9"/>
                </a:solidFill>
                <a:latin typeface="Segoe UI Semibold"/>
                <a:cs typeface="Segoe UI Semibold"/>
              </a:rPr>
              <a:t> PnP SPFx samples w/ NVM</a:t>
            </a:r>
            <a:endParaRPr lang="en-US" sz="1600" dirty="0">
              <a:ea typeface="+mn-lt"/>
              <a:cs typeface="Segoe UI Semibold"/>
            </a:endParaRP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More than code with VS Code</a:t>
            </a:r>
            <a:endParaRPr lang="en-US" sz="1600" dirty="0">
              <a:ea typeface="+mn-lt"/>
              <a:cs typeface="Segoe UI Semibold"/>
            </a:endParaRP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First-time presenter</a:t>
            </a:r>
            <a:endParaRPr lang="en-US" sz="1600" dirty="0">
              <a:ea typeface="+mn-lt"/>
              <a:cs typeface="Segoe UI Semibold"/>
            </a:endParaRPr>
          </a:p>
          <a:p>
            <a:pPr marL="285750" indent="-285750">
              <a:lnSpc>
                <a:spcPct val="150000"/>
              </a:lnSpc>
              <a:buFont typeface="Arial,Sans-Serif"/>
              <a:buChar char="•"/>
            </a:pPr>
            <a:r>
              <a:rPr lang="en-US" sz="1600" b="1" dirty="0">
                <a:solidFill>
                  <a:srgbClr val="1973B9"/>
                </a:solidFill>
                <a:latin typeface="Segoe UI Semibold"/>
                <a:ea typeface="+mn-lt"/>
                <a:cs typeface="Segoe UI Semibold"/>
              </a:rPr>
              <a:t>M365 Maturity Model Practitioners </a:t>
            </a:r>
            <a:endParaRPr lang="en-US" sz="1600" dirty="0">
              <a:solidFill>
                <a:srgbClr val="2F2F2F"/>
              </a:solidFill>
              <a:latin typeface="Segoe UI"/>
              <a:ea typeface="+mn-lt"/>
              <a:cs typeface="Segoe UI Semibold"/>
            </a:endParaRPr>
          </a:p>
          <a:p>
            <a:pPr marL="285750" indent="-285750">
              <a:lnSpc>
                <a:spcPct val="150000"/>
              </a:lnSpc>
              <a:buFont typeface="Arial,Sans-Serif"/>
              <a:buChar char="•"/>
            </a:pPr>
            <a:endParaRPr lang="en-US" sz="1600" b="1" dirty="0">
              <a:solidFill>
                <a:srgbClr val="1973B9"/>
              </a:solidFill>
              <a:latin typeface="Segoe UI Semibold"/>
              <a:ea typeface="+mn-lt"/>
              <a:cs typeface="Segoe UI Semibold"/>
            </a:endParaRPr>
          </a:p>
          <a:p>
            <a:pPr marL="285750" indent="-285750">
              <a:lnSpc>
                <a:spcPct val="150000"/>
              </a:lnSpc>
              <a:buFont typeface="Arial,Sans-Serif"/>
              <a:buChar char="•"/>
            </a:pPr>
            <a:endParaRPr lang="en-US" sz="1600" b="1" dirty="0">
              <a:solidFill>
                <a:srgbClr val="1973B9"/>
              </a:solidFill>
              <a:latin typeface="Segoe UI"/>
              <a:ea typeface="Segoe UI Black"/>
              <a:cs typeface="Segoe UI"/>
            </a:endParaRPr>
          </a:p>
          <a:p>
            <a:pPr marL="285750" indent="-285750">
              <a:lnSpc>
                <a:spcPct val="150000"/>
              </a:lnSpc>
              <a:buFont typeface="Arial,Sans-Serif"/>
              <a:buChar char="•"/>
            </a:pPr>
            <a:r>
              <a:rPr lang="en-US" sz="1600" b="1" dirty="0">
                <a:solidFill>
                  <a:srgbClr val="1973B9"/>
                </a:solidFill>
                <a:latin typeface="Segoe UI"/>
                <a:ea typeface="Segoe UI Black"/>
                <a:cs typeface="Segoe UI"/>
              </a:rPr>
              <a:t>Writing for the Web</a:t>
            </a:r>
          </a:p>
          <a:p>
            <a:pPr marL="285750" indent="-285750">
              <a:lnSpc>
                <a:spcPct val="150000"/>
              </a:lnSpc>
              <a:buFont typeface="Arial,Sans-Serif"/>
              <a:buChar char="•"/>
            </a:pPr>
            <a:r>
              <a:rPr lang="en-US" sz="1600" b="1" dirty="0">
                <a:solidFill>
                  <a:srgbClr val="1973B9"/>
                </a:solidFill>
                <a:latin typeface="Segoe UI"/>
                <a:ea typeface="Segoe UI Black"/>
                <a:cs typeface="Segoe UI"/>
              </a:rPr>
              <a:t>Power Platform Samples Contributor</a:t>
            </a:r>
            <a:endParaRPr lang="en-US" sz="16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6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3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6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6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600" b="1" dirty="0">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dirty="0">
              <a:solidFill>
                <a:schemeClr val="accent3"/>
              </a:solidFill>
              <a:latin typeface="Segoe UI Semibold"/>
              <a:ea typeface="+mn-lt"/>
              <a:cs typeface="Segoe UI Semibold"/>
            </a:endParaRPr>
          </a:p>
          <a:p>
            <a:pPr marL="466090" lvl="1">
              <a:lnSpc>
                <a:spcPct val="150000"/>
              </a:lnSpc>
            </a:pPr>
            <a:endParaRPr lang="en-US" sz="1500" b="1" dirty="0">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2" name="Rectangle 11">
            <a:extLst>
              <a:ext uri="{FF2B5EF4-FFF2-40B4-BE49-F238E27FC236}">
                <a16:creationId xmlns:a16="http://schemas.microsoft.com/office/drawing/2014/main" id="{75CBAE06-9187-B701-35F5-2CF292FD68C6}"/>
              </a:ext>
            </a:extLst>
          </p:cNvPr>
          <p:cNvSpPr/>
          <p:nvPr/>
        </p:nvSpPr>
        <p:spPr bwMode="auto">
          <a:xfrm rot="924994">
            <a:off x="3317905" y="5726353"/>
            <a:ext cx="2075587"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1400" b="1" dirty="0">
                <a:gradFill>
                  <a:gsLst>
                    <a:gs pos="0">
                      <a:srgbClr val="FFFFFF"/>
                    </a:gs>
                    <a:gs pos="100000">
                      <a:srgbClr val="FFFFFF"/>
                    </a:gs>
                  </a:gsLst>
                  <a:lin ang="5400000" scaled="0"/>
                </a:gradFill>
                <a:latin typeface="Segoe UI Black"/>
                <a:ea typeface="Segoe UI Black"/>
                <a:cs typeface="Segoe UI"/>
              </a:rPr>
              <a:t>August Dates!!!</a:t>
            </a:r>
            <a:endParaRPr lang="en-US" dirty="0"/>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5700" y="3039841"/>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
        <p:nvSpPr>
          <p:cNvPr id="15" name="Rectangle 14">
            <a:extLst>
              <a:ext uri="{FF2B5EF4-FFF2-40B4-BE49-F238E27FC236}">
                <a16:creationId xmlns:a16="http://schemas.microsoft.com/office/drawing/2014/main" id="{B703351B-BA26-1BE8-0061-6A64FB9DDFFA}"/>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dirty="0">
                <a:solidFill>
                  <a:schemeClr val="tx2">
                    <a:lumMod val="90000"/>
                    <a:lumOff val="10000"/>
                  </a:schemeClr>
                </a:solidFill>
                <a:latin typeface="Segoe UI Semibold"/>
                <a:cs typeface="Segoe UI"/>
              </a:rPr>
              <a:t>https://aka.ms/m365pnp-recognition</a:t>
            </a:r>
          </a:p>
        </p:txBody>
      </p:sp>
    </p:spTree>
    <p:extLst>
      <p:ext uri="{BB962C8B-B14F-4D97-AF65-F5344CB8AC3E}">
        <p14:creationId xmlns:p14="http://schemas.microsoft.com/office/powerpoint/2010/main" val="115433488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496068"/>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841,000 downloads!</a:t>
            </a:r>
          </a:p>
          <a:p>
            <a:pPr marL="143510" indent="-143510" defTabSz="360000">
              <a:lnSpc>
                <a:spcPct val="90000"/>
              </a:lnSpc>
              <a:spcAft>
                <a:spcPts val="600"/>
              </a:spcAft>
              <a:buFont typeface="Wingdings" panose="05000000000000000000" pitchFamily="2" charset="2"/>
              <a:buChar char="§"/>
            </a:pPr>
            <a:r>
              <a:rPr lang="en-US" sz="1200">
                <a:ea typeface="+mn-lt"/>
                <a:cs typeface="+mn-lt"/>
              </a:rPr>
              <a:t>Prepping for 1.8.0 (</a:t>
            </a:r>
            <a:r>
              <a:rPr lang="en-US" sz="1200" b="1">
                <a:ea typeface="+mn-lt"/>
                <a:cs typeface="+mn-lt"/>
              </a:rPr>
              <a:t>after summer break</a:t>
            </a:r>
            <a:r>
              <a:rPr lang="en-US" sz="1200">
                <a:ea typeface="+mn-lt"/>
                <a:cs typeface="+mn-lt"/>
              </a:rPr>
              <a:t>)</a:t>
            </a:r>
            <a:r>
              <a:rPr lang="en-US" sz="1200">
                <a:gradFill>
                  <a:gsLst>
                    <a:gs pos="2917">
                      <a:schemeClr val="tx1"/>
                    </a:gs>
                    <a:gs pos="30000">
                      <a:schemeClr val="tx1"/>
                    </a:gs>
                  </a:gsLst>
                  <a:lin ang="5400000" scaled="0"/>
                </a:gradFill>
                <a:ea typeface="+mn-lt"/>
                <a:cs typeface="Segoe UI"/>
              </a:rPr>
              <a:t>:</a:t>
            </a:r>
            <a:endParaRPr lang="en-US" sz="1200">
              <a:gradFill>
                <a:gsLst>
                  <a:gs pos="2917">
                    <a:schemeClr val="tx1"/>
                  </a:gs>
                  <a:gs pos="30000">
                    <a:schemeClr val="tx1"/>
                  </a:gs>
                </a:gsLst>
                <a:lin ang="5400000" scaled="0"/>
              </a:gradFill>
            </a:endParaRPr>
          </a:p>
          <a:p>
            <a:pPr marL="360045" lvl="1" indent="-171450" defTabSz="360000">
              <a:lnSpc>
                <a:spcPct val="90000"/>
              </a:lnSpc>
              <a:spcAft>
                <a:spcPts val="600"/>
              </a:spcAft>
              <a:buFont typeface="Wingdings" panose="05000000000000000000" pitchFamily="2" charset="2"/>
              <a:buChar char="§"/>
            </a:pPr>
            <a:r>
              <a:rPr lang="en-US" sz="1200">
                <a:ea typeface="+mn-lt"/>
                <a:cs typeface="+mn-lt"/>
              </a:rPr>
              <a:t>Support for using </a:t>
            </a:r>
            <a:r>
              <a:rPr lang="en-US" sz="1200" err="1">
                <a:ea typeface="+mn-lt"/>
                <a:cs typeface="+mn-lt"/>
              </a:rPr>
              <a:t>RefinementFilters</a:t>
            </a:r>
            <a:r>
              <a:rPr lang="en-US" sz="1200">
                <a:ea typeface="+mn-lt"/>
                <a:cs typeface="+mn-lt"/>
              </a:rPr>
              <a:t>: Llewellyn </a:t>
            </a:r>
            <a:r>
              <a:rPr lang="en-US" sz="1200" err="1">
                <a:ea typeface="+mn-lt"/>
                <a:cs typeface="+mn-lt"/>
              </a:rPr>
              <a:t>Roos</a:t>
            </a:r>
            <a:r>
              <a:rPr lang="en-US" sz="1200">
                <a:ea typeface="+mn-lt"/>
                <a:cs typeface="+mn-lt"/>
              </a:rPr>
              <a:t> 👍💪🚀</a:t>
            </a:r>
          </a:p>
          <a:p>
            <a:pPr marL="360045" lvl="1" indent="-171450" defTabSz="360000">
              <a:lnSpc>
                <a:spcPct val="90000"/>
              </a:lnSpc>
              <a:spcAft>
                <a:spcPts val="600"/>
              </a:spcAft>
              <a:buFont typeface="Wingdings" panose="05000000000000000000" pitchFamily="2" charset="2"/>
              <a:buChar char="§"/>
            </a:pPr>
            <a:r>
              <a:rPr lang="en-US" sz="1200" err="1">
                <a:ea typeface="+mn-lt"/>
                <a:cs typeface="+mn-lt"/>
              </a:rPr>
              <a:t>Getusereffectivepermissions</a:t>
            </a:r>
            <a:r>
              <a:rPr lang="en-US" sz="1200">
                <a:ea typeface="+mn-lt"/>
                <a:cs typeface="+mn-lt"/>
              </a:rPr>
              <a:t> support: </a:t>
            </a:r>
            <a:r>
              <a:rPr lang="en-US" sz="1200" err="1">
                <a:ea typeface="+mn-lt"/>
                <a:cs typeface="+mn-lt"/>
              </a:rPr>
              <a:t>Mathijs</a:t>
            </a:r>
            <a:r>
              <a:rPr lang="en-US" sz="1200">
                <a:ea typeface="+mn-lt"/>
                <a:cs typeface="+mn-lt"/>
              </a:rPr>
              <a:t> Verbeeck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Fixes and improvements: Bert Jansen 👍</a:t>
            </a:r>
            <a:endParaRPr lang="en-US" sz="1200">
              <a:gradFill>
                <a:gsLst>
                  <a:gs pos="2917">
                    <a:schemeClr val="tx1"/>
                  </a:gs>
                  <a:gs pos="30000">
                    <a:schemeClr val="tx1"/>
                  </a:gs>
                </a:gsLst>
                <a:lin ang="5400000" scaled="0"/>
              </a:gradFill>
            </a:endParaRPr>
          </a:p>
          <a:p>
            <a:pPr indent="-277495" defTabSz="360000">
              <a:lnSpc>
                <a:spcPct val="90000"/>
              </a:lnSpc>
              <a:spcAft>
                <a:spcPts val="600"/>
              </a:spcAft>
              <a:buFont typeface="Wingdings" panose="05000000000000000000" pitchFamily="2" charset="2"/>
              <a:buChar char="§"/>
            </a:pPr>
            <a:r>
              <a:rPr lang="en-US" sz="1200">
                <a:ea typeface="+mn-lt"/>
                <a:cs typeface="+mn-lt"/>
              </a:rPr>
              <a:t>Prepping for 1.8.0 (</a:t>
            </a:r>
            <a:r>
              <a:rPr lang="en-US" sz="1200" b="1">
                <a:ea typeface="+mn-lt"/>
                <a:cs typeface="+mn-lt"/>
              </a:rPr>
              <a:t>after summer break</a:t>
            </a:r>
            <a:r>
              <a:rPr lang="en-US" sz="1200">
                <a:ea typeface="+mn-lt"/>
                <a:cs typeface="+mn-lt"/>
              </a:rPr>
              <a:t>)</a:t>
            </a: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2252924"/>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637,000 downloads!</a:t>
            </a:r>
          </a:p>
          <a:p>
            <a:pPr marL="171450" indent="-171450" defTabSz="360000">
              <a:lnSpc>
                <a:spcPct val="90000"/>
              </a:lnSpc>
              <a:spcAft>
                <a:spcPts val="600"/>
              </a:spcAft>
              <a:buFont typeface="Wingdings"/>
              <a:buChar char="§"/>
            </a:pPr>
            <a:r>
              <a:rPr lang="en-US" sz="1200">
                <a:ea typeface="+mn-lt"/>
                <a:cs typeface="+mn-lt"/>
              </a:rPr>
              <a:t>Prepping 1.11.0 (</a:t>
            </a:r>
            <a:r>
              <a:rPr lang="en-US" sz="1200" b="1">
                <a:ea typeface="+mn-lt"/>
                <a:cs typeface="+mn-lt"/>
              </a:rPr>
              <a:t>after summer break</a:t>
            </a:r>
            <a:r>
              <a:rPr lang="en-US" sz="1200">
                <a:ea typeface="+mn-lt"/>
                <a:cs typeface="+mn-lt"/>
              </a:rPr>
              <a:t>):</a:t>
            </a:r>
          </a:p>
          <a:p>
            <a:pPr marL="360045" lvl="1" indent="-171450" defTabSz="360000">
              <a:lnSpc>
                <a:spcPct val="90000"/>
              </a:lnSpc>
              <a:spcAft>
                <a:spcPts val="600"/>
              </a:spcAft>
              <a:buFont typeface="Wingdings"/>
              <a:buChar char="§"/>
            </a:pPr>
            <a:r>
              <a:rPr lang="en-US" sz="1200">
                <a:ea typeface="+mn-lt"/>
                <a:cs typeface="+mn-lt"/>
              </a:rPr>
              <a:t>Merge pending PRs</a:t>
            </a:r>
            <a:endParaRPr lang="en-US">
              <a:cs typeface="Segoe UI"/>
            </a:endParaRPr>
          </a:p>
          <a:p>
            <a:pPr marL="360045" lvl="1" indent="-171450" defTabSz="360000">
              <a:lnSpc>
                <a:spcPct val="90000"/>
              </a:lnSpc>
              <a:spcAft>
                <a:spcPts val="600"/>
              </a:spcAft>
              <a:buFont typeface="Wingdings"/>
              <a:buChar char="§"/>
            </a:pPr>
            <a:r>
              <a:rPr lang="en-US" sz="1200">
                <a:ea typeface="+mn-lt"/>
                <a:cs typeface="+mn-lt"/>
              </a:rPr>
              <a:t>Support for new </a:t>
            </a:r>
            <a:r>
              <a:rPr lang="en-US" sz="1200" err="1">
                <a:ea typeface="+mn-lt"/>
                <a:cs typeface="+mn-lt"/>
              </a:rPr>
              <a:t>SFPx</a:t>
            </a:r>
            <a:r>
              <a:rPr lang="en-US" sz="1200">
                <a:ea typeface="+mn-lt"/>
                <a:cs typeface="+mn-lt"/>
              </a:rPr>
              <a:t> Form Customizers for lists and libraries</a:t>
            </a:r>
          </a:p>
          <a:p>
            <a:pPr marL="360045" lvl="1" indent="-171450" defTabSz="360000">
              <a:lnSpc>
                <a:spcPct val="90000"/>
              </a:lnSpc>
              <a:spcAft>
                <a:spcPts val="600"/>
              </a:spcAft>
              <a:buFont typeface="Wingdings"/>
              <a:buChar char="§"/>
            </a:pPr>
            <a:r>
              <a:rPr lang="en-US" sz="1200">
                <a:ea typeface="+mn-lt"/>
                <a:cs typeface="+mn-lt"/>
              </a:rPr>
              <a:t>General fixes and improvements: 👍 Gautam Sheth and Koen Zomers</a:t>
            </a:r>
            <a:endParaRPr lang="en-US"/>
          </a:p>
          <a:p>
            <a:pPr marL="360045" lvl="1" indent="-171450" defTabSz="360000">
              <a:lnSpc>
                <a:spcPct val="90000"/>
              </a:lnSpc>
              <a:spcAft>
                <a:spcPts val="600"/>
              </a:spcAft>
              <a:buFont typeface="Wingdings"/>
              <a:buChar char="§"/>
            </a:pPr>
            <a:endParaRPr lang="en-US" sz="1200">
              <a:ea typeface="+mn-lt"/>
              <a:cs typeface="+mn-lt"/>
            </a:endParaRPr>
          </a:p>
          <a:p>
            <a:pPr defTabSz="360000">
              <a:lnSpc>
                <a:spcPct val="90000"/>
              </a:lnSpc>
              <a:spcAft>
                <a:spcPts val="600"/>
              </a:spcAft>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6"/>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4007752"/>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1BE5FB25-21E4-4C0C-9EBC-5CB6EE577685}"/>
              </a:ext>
            </a:extLst>
          </p:cNvPr>
          <p:cNvPicPr>
            <a:picLocks noChangeAspect="1"/>
          </p:cNvPicPr>
          <p:nvPr/>
        </p:nvPicPr>
        <p:blipFill>
          <a:blip r:embed="rId7"/>
          <a:stretch>
            <a:fillRect/>
          </a:stretch>
        </p:blipFill>
        <p:spPr>
          <a:xfrm>
            <a:off x="7610860" y="5313169"/>
            <a:ext cx="4772463" cy="1623084"/>
          </a:xfrm>
          <a:prstGeom prst="rect">
            <a:avLst/>
          </a:prstGeom>
          <a:ln>
            <a:solidFill>
              <a:schemeClr val="bg1">
                <a:lumMod val="90000"/>
              </a:schemeClr>
            </a:solidFill>
          </a:ln>
        </p:spPr>
      </p:pic>
      <p:pic>
        <p:nvPicPr>
          <p:cNvPr id="26" name="Picture 25">
            <a:extLst>
              <a:ext uri="{FF2B5EF4-FFF2-40B4-BE49-F238E27FC236}">
                <a16:creationId xmlns:a16="http://schemas.microsoft.com/office/drawing/2014/main" id="{6C58DB36-A433-4906-86F0-18B20D9DAA56}"/>
              </a:ext>
            </a:extLst>
          </p:cNvPr>
          <p:cNvPicPr>
            <a:picLocks noChangeAspect="1"/>
          </p:cNvPicPr>
          <p:nvPr/>
        </p:nvPicPr>
        <p:blipFill>
          <a:blip r:embed="rId8"/>
          <a:stretch>
            <a:fillRect/>
          </a:stretch>
        </p:blipFill>
        <p:spPr>
          <a:xfrm>
            <a:off x="7805070" y="3783981"/>
            <a:ext cx="4506144" cy="1560222"/>
          </a:xfrm>
          <a:prstGeom prst="rect">
            <a:avLst/>
          </a:prstGeom>
          <a:ln>
            <a:solidFill>
              <a:schemeClr val="bg1">
                <a:lumMod val="90000"/>
              </a:schemeClr>
            </a:solidFill>
          </a:ln>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167411" y="1289285"/>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&gt;220.000</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tenants!</a:t>
            </a:r>
            <a:endParaRPr lang="LID4096" sz="2400">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2599670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new 🎉</a:t>
            </a:r>
            <a:endParaRPr lang="en-US"/>
          </a:p>
          <a:p>
            <a:pPr marL="285750" lvl="1" indent="-285750">
              <a:lnSpc>
                <a:spcPct val="90000"/>
              </a:lnSpc>
              <a:spcBef>
                <a:spcPct val="20000"/>
              </a:spcBef>
              <a:buFont typeface="Arial,Sans-Serif"/>
              <a:buChar char="•"/>
              <a:defRPr/>
            </a:pPr>
            <a:r>
              <a:rPr lang="en-US" sz="1400">
                <a:solidFill>
                  <a:schemeClr val="tx1"/>
                </a:solidFill>
                <a:ea typeface="+mn-lt"/>
                <a:cs typeface="+mn-lt"/>
              </a:rPr>
              <a:t>V2.6.0 is our latest release! Update your packages! </a:t>
            </a:r>
            <a:r>
              <a:rPr lang="en-US" sz="1400">
                <a:solidFill>
                  <a:schemeClr val="tx1"/>
                </a:solidFill>
                <a:ea typeface="+mn-lt"/>
                <a:cs typeface="+mn-lt"/>
                <a:hlinkClick r:id="rId4">
                  <a:extLst>
                    <a:ext uri="{A12FA001-AC4F-418D-AE19-62706E023703}">
                      <ahyp:hlinkClr xmlns:ahyp="http://schemas.microsoft.com/office/drawing/2018/hyperlinkcolor" val="tx"/>
                    </a:ext>
                  </a:extLst>
                </a:hlinkClick>
              </a:rPr>
              <a:t>https://aka.ms/mgt/v2.6.0</a:t>
            </a:r>
            <a:r>
              <a:rPr lang="en-US" sz="1400">
                <a:solidFill>
                  <a:schemeClr val="tx1"/>
                </a:solidFill>
                <a:ea typeface="+mn-lt"/>
                <a:cs typeface="+mn-lt"/>
              </a:rPr>
              <a:t> </a:t>
            </a:r>
          </a:p>
          <a:p>
            <a:pPr marL="751840" lvl="2" indent="-285750">
              <a:lnSpc>
                <a:spcPct val="90000"/>
              </a:lnSpc>
              <a:spcBef>
                <a:spcPct val="20000"/>
              </a:spcBef>
              <a:buFont typeface="Arial,Sans-Serif"/>
              <a:buChar char="•"/>
              <a:defRPr/>
            </a:pPr>
            <a:r>
              <a:rPr lang="en-US" sz="1400">
                <a:solidFill>
                  <a:schemeClr val="tx1"/>
                </a:solidFill>
                <a:cs typeface="Segoe UI"/>
              </a:rPr>
              <a:t>Accessibility updates</a:t>
            </a:r>
          </a:p>
          <a:p>
            <a:pPr marL="751840" lvl="2" indent="-285750">
              <a:lnSpc>
                <a:spcPct val="90000"/>
              </a:lnSpc>
              <a:spcBef>
                <a:spcPct val="20000"/>
              </a:spcBef>
              <a:buFont typeface="Arial,Sans-Serif"/>
              <a:buChar char="•"/>
              <a:defRPr/>
            </a:pPr>
            <a:r>
              <a:rPr lang="en-US" sz="1400">
                <a:solidFill>
                  <a:schemeClr val="tx1"/>
                </a:solidFill>
                <a:cs typeface="Segoe UI"/>
              </a:rPr>
              <a:t>Support for SPFx 1.15</a:t>
            </a:r>
          </a:p>
          <a:p>
            <a:pPr marL="751840" lvl="2" indent="-285750">
              <a:lnSpc>
                <a:spcPct val="90000"/>
              </a:lnSpc>
              <a:spcBef>
                <a:spcPct val="20000"/>
              </a:spcBef>
              <a:buFont typeface="Arial,Sans-Serif"/>
              <a:buChar char="•"/>
              <a:defRPr/>
            </a:pPr>
            <a:r>
              <a:rPr lang="en-US" sz="1400">
                <a:solidFill>
                  <a:schemeClr val="tx1"/>
                </a:solidFill>
                <a:cs typeface="Segoe UI"/>
              </a:rPr>
              <a:t>Documentation on </a:t>
            </a:r>
            <a:r>
              <a:rPr lang="en-US" sz="1400" err="1">
                <a:solidFill>
                  <a:schemeClr val="tx1"/>
                </a:solidFill>
                <a:cs typeface="Segoe UI"/>
              </a:rPr>
              <a:t>TeamsFx</a:t>
            </a:r>
            <a:endParaRPr lang="en-US" sz="1400">
              <a:solidFill>
                <a:schemeClr val="tx1"/>
              </a:solidFill>
              <a:cs typeface="Segoe UI"/>
            </a:endParaRPr>
          </a:p>
          <a:p>
            <a:pPr marL="751840" lvl="2" indent="-285750">
              <a:lnSpc>
                <a:spcPct val="90000"/>
              </a:lnSpc>
              <a:spcBef>
                <a:spcPct val="20000"/>
              </a:spcBef>
              <a:buFont typeface="Arial,Sans-Serif"/>
              <a:buChar char="•"/>
              <a:defRPr/>
            </a:pPr>
            <a:r>
              <a:rPr lang="en-US" sz="1400">
                <a:solidFill>
                  <a:schemeClr val="tx1"/>
                </a:solidFill>
                <a:cs typeface="Segoe UI"/>
              </a:rPr>
              <a:t>Updates mgt-people-picker</a:t>
            </a:r>
          </a:p>
          <a:p>
            <a:pPr marL="751840" lvl="2" indent="-285750">
              <a:lnSpc>
                <a:spcPct val="90000"/>
              </a:lnSpc>
              <a:spcBef>
                <a:spcPct val="20000"/>
              </a:spcBef>
              <a:buFont typeface="Arial,Sans-Serif"/>
              <a:buChar char="•"/>
              <a:defRPr/>
            </a:pPr>
            <a:r>
              <a:rPr lang="en-US" sz="1400">
                <a:solidFill>
                  <a:schemeClr val="tx1"/>
                </a:solidFill>
                <a:ea typeface="+mn-lt"/>
                <a:cs typeface="+mn-lt"/>
              </a:rPr>
              <a:t>Thanks @wuxiaojun514 for your contributions 🎉</a:t>
            </a:r>
            <a:endParaRPr lang="en-US" sz="1400">
              <a:solidFill>
                <a:schemeClr val="tx1"/>
              </a:solidFill>
              <a:cs typeface="Segoe UI"/>
            </a:endParaRPr>
          </a:p>
          <a:p>
            <a:pPr marL="285750" lvl="1" indent="-285750">
              <a:lnSpc>
                <a:spcPct val="90000"/>
              </a:lnSpc>
              <a:spcBef>
                <a:spcPct val="20000"/>
              </a:spcBef>
              <a:buFont typeface="Arial,Sans-Serif"/>
              <a:buChar char="•"/>
              <a:defRPr/>
            </a:pPr>
            <a:r>
              <a:rPr lang="en-US" sz="1400">
                <a:solidFill>
                  <a:schemeClr val="tx1"/>
                </a:solidFill>
                <a:cs typeface="Segoe UI"/>
              </a:rPr>
              <a:t>The MGT samples repository is live! Keep your contributions coming! </a:t>
            </a:r>
            <a:r>
              <a:rPr lang="en-US" sz="1400">
                <a:solidFill>
                  <a:schemeClr val="tx1"/>
                </a:solidFill>
                <a:cs typeface="Segoe UI"/>
                <a:hlinkClick r:id="rId5">
                  <a:extLst>
                    <a:ext uri="{A12FA001-AC4F-418D-AE19-62706E023703}">
                      <ahyp:hlinkClr xmlns:ahyp="http://schemas.microsoft.com/office/drawing/2018/hyperlinkcolor" val="tx"/>
                    </a:ext>
                  </a:extLst>
                </a:hlinkClick>
              </a:rPr>
              <a:t>https://aka.ms/mgt/samples</a:t>
            </a:r>
            <a:r>
              <a:rPr lang="en-US" sz="1400">
                <a:solidFill>
                  <a:schemeClr val="tx1"/>
                </a:solidFill>
                <a:cs typeface="Segoe UI"/>
              </a:rPr>
              <a:t> </a:t>
            </a:r>
            <a:endParaRPr lang="en-US">
              <a:solidFill>
                <a:schemeClr val="tx1"/>
              </a:solidFill>
              <a:cs typeface="Segoe UI"/>
            </a:endParaRPr>
          </a:p>
          <a:p>
            <a:pPr marL="0" lvl="1">
              <a:lnSpc>
                <a:spcPct val="90000"/>
              </a:lnSpc>
              <a:spcBef>
                <a:spcPct val="20000"/>
              </a:spcBef>
              <a:defRPr/>
            </a:pPr>
            <a:endParaRPr lang="en-US" sz="2000" b="1">
              <a:solidFill>
                <a:schemeClr val="tx1"/>
              </a:solidFill>
              <a:cs typeface="Segoe UI"/>
            </a:endParaRPr>
          </a:p>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next? 💻</a:t>
            </a:r>
            <a:endParaRPr lang="en-US" sz="2000">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Aligning all Toolkit components to Fluent UI Web Components</a:t>
            </a:r>
            <a:endParaRPr lang="en-US">
              <a:solidFill>
                <a:schemeClr val="tx1"/>
              </a:solidFill>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endParaRPr lang="en-US" sz="2000" b="1">
              <a:solidFill>
                <a:schemeClr val="tx1"/>
              </a:solidFill>
              <a:cs typeface="Segoe UI"/>
            </a:endParaRPr>
          </a:p>
          <a:p>
            <a:pPr marL="0" lvl="1">
              <a:lnSpc>
                <a:spcPct val="90000"/>
              </a:lnSpc>
              <a:spcBef>
                <a:spcPct val="20000"/>
              </a:spcBef>
              <a:defRPr/>
            </a:pPr>
            <a:r>
              <a:rPr lang="en-US" sz="2000" b="1">
                <a:solidFill>
                  <a:schemeClr val="tx1"/>
                </a:solidFill>
                <a:cs typeface="Segoe UI"/>
              </a:rPr>
              <a:t>We need your help ❤️</a:t>
            </a:r>
          </a:p>
          <a:p>
            <a:pPr marL="285750" lvl="1" indent="-285750">
              <a:lnSpc>
                <a:spcPct val="90000"/>
              </a:lnSpc>
              <a:spcBef>
                <a:spcPct val="20000"/>
              </a:spcBef>
              <a:buFont typeface="Arial,Sans-Serif"/>
              <a:buChar char="•"/>
              <a:defRPr/>
            </a:pPr>
            <a:r>
              <a:rPr lang="en-US" sz="140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a:solidFill>
                  <a:schemeClr val="tx1"/>
                </a:solidFill>
                <a:cs typeface="Segoe UI"/>
              </a:rPr>
              <a:t>help-wanted &amp; good-first-issue -&gt; </a:t>
            </a:r>
            <a:r>
              <a:rPr lang="en-US" sz="1400">
                <a:solidFill>
                  <a:schemeClr val="tx1"/>
                </a:solidFill>
                <a:cs typeface="Segoe UI"/>
                <a:hlinkClick r:id="rId6">
                  <a:extLst>
                    <a:ext uri="{A12FA001-AC4F-418D-AE19-62706E023703}">
                      <ahyp:hlinkClr xmlns:ahyp="http://schemas.microsoft.com/office/drawing/2018/hyperlinkcolor" val="tx"/>
                    </a:ext>
                  </a:extLst>
                </a:hlinkClick>
              </a:rPr>
              <a:t>https://aka.ms/mgt/issues</a:t>
            </a:r>
            <a:r>
              <a:rPr lang="en-US" sz="1400">
                <a:solidFill>
                  <a:schemeClr val="tx1"/>
                </a:solidFill>
                <a:cs typeface="Segoe UI"/>
              </a:rPr>
              <a:t> </a:t>
            </a:r>
          </a:p>
          <a:p>
            <a:pPr>
              <a:lnSpc>
                <a:spcPct val="90000"/>
              </a:lnSpc>
              <a:spcBef>
                <a:spcPct val="20000"/>
              </a:spcBef>
              <a:defRPr/>
            </a:pPr>
            <a:br>
              <a:rPr lang="en-US"/>
            </a:br>
            <a:endParaRPr lang="en-US" sz="2000" b="1">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7"/>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8"/>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9"/>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2483</TotalTime>
  <Words>1972</Words>
  <Application>Microsoft Office PowerPoint</Application>
  <PresentationFormat>Custom</PresentationFormat>
  <Paragraphs>279</Paragraphs>
  <Slides>18</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-apple-system</vt:lpstr>
      <vt:lpstr>Arial</vt:lpstr>
      <vt:lpstr>Arial,Sans-Serif</vt:lpstr>
      <vt:lpstr>Calibri</vt:lpstr>
      <vt:lpstr>Consolas</vt:lpstr>
      <vt:lpstr>Segoe UI</vt:lpstr>
      <vt:lpstr>Segoe UI Black</vt:lpstr>
      <vt:lpstr>Segoe UI Light</vt:lpstr>
      <vt:lpstr>Segoe UI Semibold</vt:lpstr>
      <vt:lpstr>Wingdings</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PnP .NET libraries</vt:lpstr>
      <vt:lpstr>Microsoft Graph Toolkit</vt:lpstr>
      <vt:lpstr>Independent Publisher Connectors</vt:lpstr>
      <vt:lpstr>PowerPoint Presentation</vt:lpstr>
      <vt:lpstr>Microsoft Teams Samples</vt:lpstr>
      <vt:lpstr>Power Platform Samples </vt:lpstr>
      <vt:lpstr>Optional picture time!</vt:lpstr>
      <vt:lpstr>DEMO</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2</cp:revision>
  <dcterms:modified xsi:type="dcterms:W3CDTF">2022-07-21T23:24:43Z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